
<file path=[Content_Types].xml><?xml version="1.0" encoding="utf-8"?>
<Types xmlns="http://schemas.openxmlformats.org/package/2006/content-types">
  <Default Extension="png" ContentType="image/png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10.fntdata" ContentType="application/x-fontdata"/>
  <Override PartName="/ppt/fonts/font1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4"/>
  </p:notesMasterIdLst>
  <p:sldIdLst>
    <p:sldId id="256" r:id="rId3"/>
    <p:sldId id="294" r:id="rId5"/>
    <p:sldId id="357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332" r:id="rId16"/>
    <p:sldId id="267" r:id="rId17"/>
    <p:sldId id="266" r:id="rId18"/>
    <p:sldId id="268" r:id="rId19"/>
    <p:sldId id="271" r:id="rId20"/>
    <p:sldId id="298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4" r:id="rId32"/>
    <p:sldId id="285" r:id="rId33"/>
    <p:sldId id="286" r:id="rId34"/>
    <p:sldId id="287" r:id="rId35"/>
    <p:sldId id="289" r:id="rId36"/>
    <p:sldId id="290" r:id="rId37"/>
    <p:sldId id="291" r:id="rId38"/>
    <p:sldId id="333" r:id="rId39"/>
    <p:sldId id="293" r:id="rId40"/>
  </p:sldIdLst>
  <p:sldSz cx="12192000" cy="6858000"/>
  <p:notesSz cx="6858000" cy="12192000"/>
  <p:embeddedFontLst>
    <p:embeddedFont>
      <p:font typeface="MiSans" pitchFamily="34" charset="-122"/>
      <p:regular r:id="rId44"/>
    </p:embeddedFont>
    <p:embeddedFont>
      <p:font typeface="MiSans" pitchFamily="34" charset="-120"/>
      <p:regular r:id="rId45"/>
    </p:embeddedFont>
    <p:embeddedFont>
      <p:font typeface="Arial Black" panose="020B0A04020102020204" pitchFamily="34" charset="0"/>
      <p:bold r:id="rId46"/>
    </p:embeddedFont>
    <p:embeddedFont>
      <p:font typeface="Arial Black" panose="020B0A04020102020204" pitchFamily="34" charset="-122"/>
      <p:bold r:id="rId47"/>
    </p:embeddedFont>
    <p:embeddedFont>
      <p:font typeface="Arial Black" panose="020B0A04020102020204" pitchFamily="34" charset="-120"/>
      <p:bold r:id="rId48"/>
    </p:embeddedFont>
    <p:embeddedFont>
      <p:font typeface="Calibri" panose="020F0502020204030204" charset="0"/>
      <p:regular r:id="rId49"/>
      <p:bold r:id="rId50"/>
      <p:italic r:id="rId51"/>
      <p:boldItalic r:id="rId52"/>
    </p:embeddedFont>
    <p:embeddedFont>
      <p:font typeface="微软雅黑" panose="020B0503020204020204" charset="-122"/>
      <p:regular r:id="rId53"/>
    </p:embeddedFont>
    <p:embeddedFont>
      <p:font typeface="等线" panose="02010600030101010101" charset="-122"/>
      <p:regular r:id="rId54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4" Type="http://schemas.openxmlformats.org/officeDocument/2006/relationships/font" Target="fonts/font11.fntdata"/><Relationship Id="rId53" Type="http://schemas.openxmlformats.org/officeDocument/2006/relationships/font" Target="fonts/font10.fntdata"/><Relationship Id="rId52" Type="http://schemas.openxmlformats.org/officeDocument/2006/relationships/font" Target="fonts/font9.fntdata"/><Relationship Id="rId51" Type="http://schemas.openxmlformats.org/officeDocument/2006/relationships/font" Target="fonts/font8.fntdata"/><Relationship Id="rId50" Type="http://schemas.openxmlformats.org/officeDocument/2006/relationships/font" Target="fonts/font7.fntdata"/><Relationship Id="rId5" Type="http://schemas.openxmlformats.org/officeDocument/2006/relationships/slide" Target="slides/slide2.xml"/><Relationship Id="rId49" Type="http://schemas.openxmlformats.org/officeDocument/2006/relationships/font" Target="fonts/font6.fntdata"/><Relationship Id="rId48" Type="http://schemas.openxmlformats.org/officeDocument/2006/relationships/font" Target="fonts/font5.fntdata"/><Relationship Id="rId47" Type="http://schemas.openxmlformats.org/officeDocument/2006/relationships/font" Target="fonts/font4.fntdata"/><Relationship Id="rId46" Type="http://schemas.openxmlformats.org/officeDocument/2006/relationships/font" Target="fonts/font3.fntdata"/><Relationship Id="rId45" Type="http://schemas.openxmlformats.org/officeDocument/2006/relationships/font" Target="fonts/font2.fntdata"/><Relationship Id="rId44" Type="http://schemas.openxmlformats.org/officeDocument/2006/relationships/font" Target="fonts/font1.fntdata"/><Relationship Id="rId43" Type="http://schemas.openxmlformats.org/officeDocument/2006/relationships/tableStyles" Target="tableStyles.xml"/><Relationship Id="rId42" Type="http://schemas.openxmlformats.org/officeDocument/2006/relationships/viewProps" Target="viewProps.xml"/><Relationship Id="rId41" Type="http://schemas.openxmlformats.org/officeDocument/2006/relationships/presProps" Target="presProps.xml"/><Relationship Id="rId40" Type="http://schemas.openxmlformats.org/officeDocument/2006/relationships/slide" Target="slides/slide37.xml"/><Relationship Id="rId4" Type="http://schemas.openxmlformats.org/officeDocument/2006/relationships/notesMaster" Target="notesMasters/notesMaster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3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4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5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6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PTIST_MASTER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4.x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9.png"/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12.png"/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7.x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4.png"/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8.xml"/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image" Target="../media/image16.png"/><Relationship Id="rId1" Type="http://schemas.openxmlformats.org/officeDocument/2006/relationships/tags" Target="../tags/tag1.xml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tags" Target="../tags/tag11.xml"/><Relationship Id="rId8" Type="http://schemas.openxmlformats.org/officeDocument/2006/relationships/image" Target="../media/image19.png"/><Relationship Id="rId7" Type="http://schemas.openxmlformats.org/officeDocument/2006/relationships/tags" Target="../tags/tag10.xml"/><Relationship Id="rId6" Type="http://schemas.openxmlformats.org/officeDocument/2006/relationships/tags" Target="../tags/tag9.xml"/><Relationship Id="rId5" Type="http://schemas.openxmlformats.org/officeDocument/2006/relationships/tags" Target="../tags/tag8.xml"/><Relationship Id="rId4" Type="http://schemas.openxmlformats.org/officeDocument/2006/relationships/tags" Target="../tags/tag7.xml"/><Relationship Id="rId3" Type="http://schemas.openxmlformats.org/officeDocument/2006/relationships/tags" Target="../tags/tag6.xml"/><Relationship Id="rId2" Type="http://schemas.openxmlformats.org/officeDocument/2006/relationships/tags" Target="../tags/tag5.xml"/><Relationship Id="rId14" Type="http://schemas.openxmlformats.org/officeDocument/2006/relationships/notesSlide" Target="../notesSlides/notesSlide9.xml"/><Relationship Id="rId13" Type="http://schemas.openxmlformats.org/officeDocument/2006/relationships/slideLayout" Target="../slideLayouts/slideLayout1.xml"/><Relationship Id="rId12" Type="http://schemas.openxmlformats.org/officeDocument/2006/relationships/image" Target="../media/image20.jpeg"/><Relationship Id="rId11" Type="http://schemas.openxmlformats.org/officeDocument/2006/relationships/image" Target="../media/image16.png"/><Relationship Id="rId10" Type="http://schemas.openxmlformats.org/officeDocument/2006/relationships/tags" Target="../tags/tag12.xml"/><Relationship Id="rId1" Type="http://schemas.openxmlformats.org/officeDocument/2006/relationships/tags" Target="../tags/tag4.xml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0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1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2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5.png"/><Relationship Id="rId1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3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7.png"/><Relationship Id="rId1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4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5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7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8.x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32.jpeg"/><Relationship Id="rId3" Type="http://schemas.openxmlformats.org/officeDocument/2006/relationships/image" Target="../media/image31.jpeg"/><Relationship Id="rId2" Type="http://schemas.openxmlformats.org/officeDocument/2006/relationships/image" Target="../media/image16.png"/><Relationship Id="rId1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9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4.jpeg"/><Relationship Id="rId1" Type="http://schemas.openxmlformats.org/officeDocument/2006/relationships/image" Target="../media/image33.jpeg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0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5.png"/><Relationship Id="rId2" Type="http://schemas.openxmlformats.org/officeDocument/2006/relationships/image" Target="../media/image36.jpeg"/><Relationship Id="rId1" Type="http://schemas.openxmlformats.org/officeDocument/2006/relationships/image" Target="../media/image35.png"/></Relationships>
</file>

<file path=ppt/slides/_rels/slide2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1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image" Target="../media/image10.png"/></Relationships>
</file>

<file path=ppt/slides/_rels/slide2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2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4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image" Target="../media/image10.png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5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0.jpeg"/><Relationship Id="rId1" Type="http://schemas.openxmlformats.org/officeDocument/2006/relationships/image" Target="../media/image39.jpeg"/></Relationships>
</file>

<file path=ppt/slides/_rels/slide2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6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image" Target="../media/image16.png"/></Relationships>
</file>

<file path=ppt/slides/_rels/slide2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7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image" Target="../media/image10.png"/></Relationships>
</file>

<file path=ppt/slides/_rels/slide2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8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3.jpeg"/><Relationship Id="rId1" Type="http://schemas.openxmlformats.org/officeDocument/2006/relationships/image" Target="../media/image16.png"/></Relationships>
</file>

<file path=ppt/slides/_rels/slide2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9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image" Target="../media/image10.png"/></Relationships>
</file>

<file path=ppt/slides/_rels/slide3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0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5.png"/><Relationship Id="rId1" Type="http://schemas.openxmlformats.org/officeDocument/2006/relationships/image" Target="../media/image44.jpeg"/></Relationships>
</file>

<file path=ppt/slides/_rels/slide3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1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8.png"/><Relationship Id="rId2" Type="http://schemas.openxmlformats.org/officeDocument/2006/relationships/image" Target="../media/image45.png"/><Relationship Id="rId1" Type="http://schemas.openxmlformats.org/officeDocument/2006/relationships/image" Target="../media/image25.png"/></Relationships>
</file>

<file path=ppt/slides/_rels/slide3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2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image" Target="../media/image1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6.jpeg"/></Relationships>
</file>

<file path=ppt/slides/_rels/slide3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4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image" Target="../media/image10.png"/></Relationships>
</file>

<file path=ppt/slides/_rels/slide3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5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7.png"/><Relationship Id="rId1" Type="http://schemas.openxmlformats.org/officeDocument/2006/relationships/image" Target="../media/image16.png"/></Relationships>
</file>

<file path=ppt/slides/_rels/slide3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6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image" Target="../media/image10.png"/></Relationships>
</file>

<file path=ppt/slides/_rels/slide3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7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9000">
              <a:srgbClr val="94B9FF"/>
            </a:gs>
            <a:gs pos="34000">
              <a:srgbClr val="94B9FF">
                <a:alpha val="45000"/>
              </a:srgbClr>
            </a:gs>
            <a:gs pos="62000">
              <a:srgbClr val="94B9FF">
                <a:alpha val="0"/>
              </a:srgbClr>
            </a:gs>
            <a:gs pos="72000">
              <a:srgbClr val="94B9FF">
                <a:alpha val="0"/>
              </a:srgbClr>
            </a:gs>
            <a:gs pos="89000">
              <a:srgbClr val="94B9FF">
                <a:alpha val="45000"/>
              </a:srgb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6-01-00:29:35-d0tisrs75iks2gau4o8g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9590" y="2074336"/>
            <a:ext cx="1828800" cy="18923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 rot="13080000">
            <a:off x="10614025" y="-642620"/>
            <a:ext cx="2079625" cy="2079625"/>
          </a:xfrm>
          <a:prstGeom prst="ellipse">
            <a:avLst/>
          </a:prstGeom>
          <a:gradFill flip="none" rotWithShape="1">
            <a:gsLst>
              <a:gs pos="0">
                <a:srgbClr val="D1DCF2">
                  <a:alpha val="14000"/>
                </a:srgbClr>
              </a:gs>
              <a:gs pos="25000">
                <a:srgbClr val="B3CBF9">
                  <a:alpha val="45000"/>
                </a:srgbClr>
              </a:gs>
              <a:gs pos="66000">
                <a:srgbClr val="94B9FF">
                  <a:alpha val="76000"/>
                </a:srgbClr>
              </a:gs>
              <a:gs pos="100000">
                <a:srgbClr val="94B9FF">
                  <a:alpha val="94000"/>
                </a:srgbClr>
              </a:gs>
            </a:gsLst>
            <a:lin ang="5400000" scaled="1"/>
          </a:gradFill>
        </p:spPr>
      </p:sp>
      <p:sp>
        <p:nvSpPr>
          <p:cNvPr id="4" name="Text 1"/>
          <p:cNvSpPr/>
          <p:nvPr/>
        </p:nvSpPr>
        <p:spPr>
          <a:xfrm rot="13080000">
            <a:off x="10614025" y="-642620"/>
            <a:ext cx="2079625" cy="2079625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5" name="Text 2"/>
          <p:cNvSpPr/>
          <p:nvPr/>
        </p:nvSpPr>
        <p:spPr>
          <a:xfrm>
            <a:off x="3493213" y="2018030"/>
            <a:ext cx="8091091" cy="1913890"/>
          </a:xfrm>
          <a:prstGeom prst="rect">
            <a:avLst/>
          </a:prstGeom>
          <a:noFill/>
        </p:spPr>
        <p:txBody>
          <a:bodyPr wrap="square" lIns="91440" tIns="45720" rIns="91440" bIns="45720" rtlCol="0" anchor="ctr"/>
          <a:lstStyle/>
          <a:p>
            <a:pPr marL="0" indent="0" algn="r">
              <a:lnSpc>
                <a:spcPct val="100000"/>
              </a:lnSpc>
              <a:buNone/>
            </a:pPr>
            <a:r>
              <a:rPr lang="en-US" sz="6000" b="1" dirty="0">
                <a:solidFill>
                  <a:srgbClr val="4874CB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中国科技创新：以智慧引擎驱动人类共同未来</a:t>
            </a:r>
            <a:endParaRPr lang="en-US" sz="1600" dirty="0"/>
          </a:p>
        </p:txBody>
      </p:sp>
      <p:sp>
        <p:nvSpPr>
          <p:cNvPr id="7" name="Shape 4"/>
          <p:cNvSpPr/>
          <p:nvPr/>
        </p:nvSpPr>
        <p:spPr>
          <a:xfrm flipH="1">
            <a:off x="4814570" y="3940175"/>
            <a:ext cx="6555740" cy="0"/>
          </a:xfrm>
          <a:prstGeom prst="line">
            <a:avLst/>
          </a:prstGeom>
          <a:noFill/>
          <a:ln w="38100">
            <a:solidFill>
              <a:srgbClr val="4874CB"/>
            </a:solidFill>
            <a:prstDash val="solid"/>
            <a:headEnd type="none"/>
            <a:tailEnd type="none"/>
          </a:ln>
        </p:spPr>
      </p:sp>
      <p:sp>
        <p:nvSpPr>
          <p:cNvPr id="8" name="Text 5"/>
          <p:cNvSpPr/>
          <p:nvPr/>
        </p:nvSpPr>
        <p:spPr>
          <a:xfrm>
            <a:off x="4022725" y="4014470"/>
            <a:ext cx="7462520" cy="1452245"/>
          </a:xfrm>
          <a:prstGeom prst="rect">
            <a:avLst/>
          </a:prstGeom>
          <a:noFill/>
        </p:spPr>
        <p:txBody>
          <a:bodyPr wrap="square" lIns="91440" tIns="45720" rIns="91440" bIns="45720" rtlCol="0" anchor="b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altLang="zh-CN" sz="2400" dirty="0"/>
              <a:t>Китайские научно-технические инновации: интеллектуальный двигатель, ведущий к общему будущему человечества</a:t>
            </a:r>
            <a:endParaRPr lang="en-US" altLang="zh-CN" sz="2400" dirty="0"/>
          </a:p>
        </p:txBody>
      </p:sp>
      <p:pic>
        <p:nvPicPr>
          <p:cNvPr id="11" name="Image 1" descr="https://kimi-img.moonshot.cn/pub/slides/slides_tmpl/image/25-06-01-00:29:35-d0tisrs75iks2gau4o9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0760" y="4203065"/>
            <a:ext cx="303530" cy="142875"/>
          </a:xfrm>
          <a:prstGeom prst="rect">
            <a:avLst/>
          </a:prstGeom>
        </p:spPr>
      </p:pic>
      <p:pic>
        <p:nvPicPr>
          <p:cNvPr id="13" name="Image 2" descr="https://kimi-img.moonshot.cn/pub/slides/slides_tmpl/image/25-06-01-00:29:35-d0tisrs75iks2gau4o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990" y="2628265"/>
            <a:ext cx="4368800" cy="3149600"/>
          </a:xfrm>
          <a:prstGeom prst="rect">
            <a:avLst/>
          </a:prstGeom>
        </p:spPr>
      </p:pic>
      <p:pic>
        <p:nvPicPr>
          <p:cNvPr id="14" name="Image 3" descr="https://kimi-img.moonshot.cn/pub/slides/slides_tmpl/image/25-06-01-00:29:35-d0tisrs75iks2gau4o8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695" y="3435985"/>
            <a:ext cx="4284345" cy="170751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2000">
              <a:srgbClr val="94B9FF">
                <a:alpha val="21000"/>
              </a:srgbClr>
            </a:gs>
            <a:gs pos="36000">
              <a:srgbClr val="94B9FF">
                <a:alpha val="14000"/>
              </a:srgbClr>
            </a:gs>
            <a:gs pos="63000">
              <a:srgbClr val="94B9FF">
                <a:alpha val="5000"/>
              </a:srgbClr>
            </a:gs>
            <a:gs pos="98000">
              <a:srgbClr val="94B9FF">
                <a:alpha val="52000"/>
              </a:srgbClr>
            </a:gs>
          </a:gsLst>
          <a:lin ang="1698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hape 5"/>
          <p:cNvSpPr/>
          <p:nvPr/>
        </p:nvSpPr>
        <p:spPr>
          <a:xfrm>
            <a:off x="6800850" y="1587500"/>
            <a:ext cx="4710430" cy="4526915"/>
          </a:xfrm>
          <a:prstGeom prst="rect">
            <a:avLst/>
          </a:prstGeom>
          <a:solidFill>
            <a:srgbClr val="94B9FF">
              <a:alpha val="20000"/>
            </a:srgbClr>
          </a:solidFill>
        </p:spPr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37815" y="1351915"/>
            <a:ext cx="8496300" cy="4762500"/>
          </a:xfrm>
          <a:prstGeom prst="rect">
            <a:avLst/>
          </a:prstGeom>
        </p:spPr>
      </p:pic>
      <p:sp>
        <p:nvSpPr>
          <p:cNvPr id="2" name="Text 0"/>
          <p:cNvSpPr/>
          <p:nvPr/>
        </p:nvSpPr>
        <p:spPr>
          <a:xfrm>
            <a:off x="789940" y="394335"/>
            <a:ext cx="7638415" cy="622935"/>
          </a:xfrm>
          <a:prstGeom prst="rect">
            <a:avLst/>
          </a:prstGeom>
          <a:noFill/>
        </p:spPr>
        <p:txBody>
          <a:bodyPr wrap="square" lIns="91440" tIns="45720" rIns="91440" bIns="4572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800" b="1" dirty="0">
                <a:solidFill>
                  <a:srgbClr val="000000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中国科技创新：以智慧引擎驱动人类共同未来</a:t>
            </a:r>
            <a:endParaRPr lang="en-US" sz="2800" b="1" dirty="0">
              <a:solidFill>
                <a:srgbClr val="000000"/>
              </a:solidFill>
              <a:latin typeface="MiSans" pitchFamily="34" charset="-122"/>
              <a:ea typeface="MiSans" pitchFamily="34" charset="-122"/>
              <a:cs typeface="MiSans" pitchFamily="34" charset="-120"/>
            </a:endParaRPr>
          </a:p>
        </p:txBody>
      </p:sp>
      <p:sp>
        <p:nvSpPr>
          <p:cNvPr id="3" name="Shape 1"/>
          <p:cNvSpPr/>
          <p:nvPr/>
        </p:nvSpPr>
        <p:spPr>
          <a:xfrm>
            <a:off x="260985" y="163195"/>
            <a:ext cx="1071245" cy="553720"/>
          </a:xfrm>
          <a:prstGeom prst="roundRect">
            <a:avLst/>
          </a:prstGeom>
          <a:gradFill flip="none" rotWithShape="1">
            <a:gsLst>
              <a:gs pos="20000">
                <a:srgbClr val="4874CB">
                  <a:alpha val="65000"/>
                </a:srgbClr>
              </a:gs>
              <a:gs pos="43000">
                <a:srgbClr val="4874CB">
                  <a:alpha val="54000"/>
                </a:srgbClr>
              </a:gs>
              <a:gs pos="63000">
                <a:srgbClr val="4874CB">
                  <a:alpha val="16000"/>
                </a:srgbClr>
              </a:gs>
              <a:gs pos="100000">
                <a:srgbClr val="FFFFFF">
                  <a:alpha val="0"/>
                </a:srgbClr>
              </a:gs>
            </a:gsLst>
            <a:lin ang="0" scaled="1"/>
          </a:gradFill>
        </p:spPr>
      </p:sp>
      <p:sp>
        <p:nvSpPr>
          <p:cNvPr id="4" name="Text 2"/>
          <p:cNvSpPr/>
          <p:nvPr/>
        </p:nvSpPr>
        <p:spPr>
          <a:xfrm>
            <a:off x="260985" y="163195"/>
            <a:ext cx="1071245" cy="5537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5953125" y="1070610"/>
            <a:ext cx="5558155" cy="4526915"/>
          </a:xfrm>
          <a:prstGeom prst="rect">
            <a:avLst/>
          </a:prstGeom>
          <a:gradFill flip="none" rotWithShape="0">
            <a:gsLst>
              <a:gs pos="2000">
                <a:srgbClr val="94B9FF">
                  <a:alpha val="21000"/>
                </a:srgbClr>
              </a:gs>
              <a:gs pos="36000">
                <a:srgbClr val="94B9FF">
                  <a:alpha val="14000"/>
                </a:srgbClr>
              </a:gs>
              <a:gs pos="63000">
                <a:srgbClr val="94B9FF">
                  <a:alpha val="5000"/>
                </a:srgbClr>
              </a:gs>
              <a:gs pos="98000">
                <a:srgbClr val="94B9FF">
                  <a:alpha val="52000"/>
                </a:srgbClr>
              </a:gs>
            </a:gsLst>
            <a:lin ang="16980000" scaled="1"/>
          </a:gradFill>
          <a:effectLst>
            <a:outerShdw blurRad="215900" dist="50800" dir="2700000" algn="bl" rotWithShape="0">
              <a:srgbClr val="376FFF">
                <a:alpha val="14902"/>
              </a:srgbClr>
            </a:outerShdw>
          </a:effectLst>
        </p:spPr>
      </p:sp>
      <p:sp>
        <p:nvSpPr>
          <p:cNvPr id="6" name="Text 4"/>
          <p:cNvSpPr/>
          <p:nvPr/>
        </p:nvSpPr>
        <p:spPr>
          <a:xfrm>
            <a:off x="6274436" y="1596073"/>
            <a:ext cx="5236845" cy="4526915"/>
          </a:xfrm>
          <a:prstGeom prst="rect">
            <a:avLst/>
          </a:prstGeom>
          <a:noFill/>
        </p:spPr>
        <p:txBody>
          <a:bodyPr wrap="square" lIns="935990" tIns="215900" rIns="215900" bIns="36195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6274436" y="1587183"/>
            <a:ext cx="5236845" cy="4526915"/>
          </a:xfrm>
          <a:prstGeom prst="rect">
            <a:avLst/>
          </a:prstGeom>
          <a:noFill/>
        </p:spPr>
        <p:txBody>
          <a:bodyPr wrap="square" lIns="935990" tIns="215900" rIns="215900" bIns="36195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716280" y="1596390"/>
            <a:ext cx="4745355" cy="4526915"/>
          </a:xfrm>
          <a:prstGeom prst="rect">
            <a:avLst/>
          </a:prstGeom>
          <a:gradFill flip="none" rotWithShape="0">
            <a:gsLst>
              <a:gs pos="2000">
                <a:srgbClr val="94B9FF">
                  <a:alpha val="21000"/>
                </a:srgbClr>
              </a:gs>
              <a:gs pos="36000">
                <a:srgbClr val="94B9FF">
                  <a:alpha val="14000"/>
                </a:srgbClr>
              </a:gs>
              <a:gs pos="63000">
                <a:srgbClr val="94B9FF">
                  <a:alpha val="5000"/>
                </a:srgbClr>
              </a:gs>
              <a:gs pos="98000">
                <a:srgbClr val="94B9FF">
                  <a:alpha val="52000"/>
                </a:srgbClr>
              </a:gs>
            </a:gsLst>
            <a:lin ang="16980000" scaled="1"/>
          </a:gradFill>
          <a:effectLst>
            <a:outerShdw blurRad="215900" dist="50800" dir="2700000" algn="bl" rotWithShape="0">
              <a:srgbClr val="376FFF">
                <a:alpha val="14902"/>
              </a:srgbClr>
            </a:outerShdw>
          </a:effectLst>
        </p:spPr>
      </p:sp>
      <p:sp>
        <p:nvSpPr>
          <p:cNvPr id="10" name="Text 8"/>
          <p:cNvSpPr/>
          <p:nvPr/>
        </p:nvSpPr>
        <p:spPr>
          <a:xfrm>
            <a:off x="716280" y="1596073"/>
            <a:ext cx="5236845" cy="4526915"/>
          </a:xfrm>
          <a:prstGeom prst="rect">
            <a:avLst/>
          </a:prstGeom>
          <a:noFill/>
        </p:spPr>
        <p:txBody>
          <a:bodyPr wrap="square" lIns="935990" tIns="215900" rIns="215900" bIns="36195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716280" y="1587500"/>
            <a:ext cx="4735195" cy="4526915"/>
          </a:xfrm>
          <a:prstGeom prst="rect">
            <a:avLst/>
          </a:prstGeom>
          <a:solidFill>
            <a:srgbClr val="94B9FF">
              <a:alpha val="20000"/>
            </a:srgbClr>
          </a:solidFill>
        </p:spPr>
      </p:sp>
      <p:sp>
        <p:nvSpPr>
          <p:cNvPr id="12" name="Text 10"/>
          <p:cNvSpPr/>
          <p:nvPr/>
        </p:nvSpPr>
        <p:spPr>
          <a:xfrm>
            <a:off x="716280" y="1587183"/>
            <a:ext cx="5236845" cy="4526915"/>
          </a:xfrm>
          <a:prstGeom prst="rect">
            <a:avLst/>
          </a:prstGeom>
          <a:noFill/>
        </p:spPr>
        <p:txBody>
          <a:bodyPr wrap="square" lIns="935990" tIns="215900" rIns="215900" bIns="36195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5" name="Shape 13"/>
          <p:cNvSpPr/>
          <p:nvPr/>
        </p:nvSpPr>
        <p:spPr>
          <a:xfrm>
            <a:off x="1882140" y="1397318"/>
            <a:ext cx="256540" cy="189865"/>
          </a:xfrm>
          <a:custGeom>
            <a:avLst/>
            <a:gdLst/>
            <a:ahLst/>
            <a:cxnLst/>
            <a:rect l="l" t="t" r="r" b="b"/>
            <a:pathLst>
              <a:path w="256540" h="189865">
                <a:moveTo>
                  <a:pt x="128270" y="0"/>
                </a:moveTo>
                <a:cubicBezTo>
                  <a:pt x="199196" y="0"/>
                  <a:pt x="256540" y="73545"/>
                  <a:pt x="256540" y="165100"/>
                </a:cubicBezTo>
                <a:cubicBezTo>
                  <a:pt x="256540" y="173355"/>
                  <a:pt x="255785" y="181610"/>
                  <a:pt x="255031" y="189865"/>
                </a:cubicBezTo>
                <a:lnTo>
                  <a:pt x="255031" y="189865"/>
                </a:lnTo>
                <a:lnTo>
                  <a:pt x="1509" y="189865"/>
                </a:lnTo>
                <a:lnTo>
                  <a:pt x="1509" y="189865"/>
                </a:lnTo>
                <a:cubicBezTo>
                  <a:pt x="755" y="181610"/>
                  <a:pt x="0" y="173355"/>
                  <a:pt x="0" y="165100"/>
                </a:cubicBezTo>
                <a:cubicBezTo>
                  <a:pt x="0" y="73545"/>
                  <a:pt x="57344" y="0"/>
                  <a:pt x="128270" y="0"/>
                </a:cubicBezTo>
                <a:close/>
              </a:path>
            </a:pathLst>
          </a:custGeom>
          <a:solidFill>
            <a:srgbClr val="4874CB"/>
          </a:solidFill>
        </p:spPr>
      </p:sp>
      <p:sp>
        <p:nvSpPr>
          <p:cNvPr id="16" name="Text 14"/>
          <p:cNvSpPr/>
          <p:nvPr/>
        </p:nvSpPr>
        <p:spPr>
          <a:xfrm>
            <a:off x="1882140" y="1397318"/>
            <a:ext cx="256540" cy="189865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7" name="Shape 15"/>
          <p:cNvSpPr/>
          <p:nvPr/>
        </p:nvSpPr>
        <p:spPr>
          <a:xfrm>
            <a:off x="1525905" y="6030913"/>
            <a:ext cx="2520000" cy="90170"/>
          </a:xfrm>
          <a:prstGeom prst="roundRect">
            <a:avLst/>
          </a:prstGeom>
          <a:gradFill flip="none" rotWithShape="1">
            <a:gsLst>
              <a:gs pos="0">
                <a:srgbClr val="87A9FF">
                  <a:alpha val="61000"/>
                </a:srgbClr>
              </a:gs>
              <a:gs pos="71000">
                <a:srgbClr val="4874CB">
                  <a:alpha val="83000"/>
                </a:srgbClr>
              </a:gs>
            </a:gsLst>
            <a:lin ang="2700000" scaled="1"/>
          </a:gradFill>
        </p:spPr>
      </p:sp>
      <p:sp>
        <p:nvSpPr>
          <p:cNvPr id="18" name="Text 16"/>
          <p:cNvSpPr/>
          <p:nvPr/>
        </p:nvSpPr>
        <p:spPr>
          <a:xfrm>
            <a:off x="1868805" y="6042343"/>
            <a:ext cx="2520000" cy="9017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20" name="Text 18"/>
          <p:cNvSpPr/>
          <p:nvPr/>
        </p:nvSpPr>
        <p:spPr>
          <a:xfrm>
            <a:off x="949325" y="1806575"/>
            <a:ext cx="4353560" cy="399415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1600" dirty="0">
                <a:solidFill>
                  <a:srgbClr val="000000"/>
                </a:solidFill>
                <a:latin typeface="+mn-ea"/>
                <a:cs typeface="+mn-ea"/>
              </a:rPr>
              <a:t>在“十四五”规划实施进程中（2021-2025年），中国以国家战略需求为导向，以前沿技术突破为引擎，在量子计算、人工智能、新能源等关键领域实现历史性跨越。</a:t>
            </a:r>
            <a:endParaRPr lang="en-US" sz="1600" dirty="0">
              <a:solidFill>
                <a:srgbClr val="000000"/>
              </a:solidFill>
              <a:latin typeface="+mn-ea"/>
              <a:cs typeface="+mn-ea"/>
            </a:endParaRPr>
          </a:p>
          <a:p>
            <a:pPr marL="0" indent="0" algn="just" fontAlgn="auto">
              <a:lnSpc>
                <a:spcPts val="2000"/>
              </a:lnSpc>
              <a:buNone/>
            </a:pPr>
            <a:r>
              <a:rPr lang="en-US" sz="1600" dirty="0">
                <a:solidFill>
                  <a:srgbClr val="000000"/>
                </a:solidFill>
                <a:latin typeface="Times New Roman" panose="02020603050405020304" charset="0"/>
                <a:ea typeface="MiSans" pitchFamily="34" charset="-122"/>
                <a:cs typeface="Times New Roman" panose="02020603050405020304" charset="0"/>
                <a:sym typeface="+mn-ea"/>
              </a:rPr>
              <a:t>В процессе реализации Плана развития на XIV пятилетку (2021–2025 годы) Китай, исходя из потребностей национальной стратегии и используя прорывы в передовых технологиях в качестве двигателя, осуществил исторические прорывы в ключевых областях, таких как квантовые вычисления, искусственный интеллект, новые источники энергии.</a:t>
            </a:r>
            <a:endParaRPr lang="en-US" sz="1600" dirty="0">
              <a:solidFill>
                <a:srgbClr val="000000"/>
              </a:solidFill>
              <a:latin typeface="MiSans" pitchFamily="34" charset="-122"/>
              <a:ea typeface="MiSans" pitchFamily="34" charset="-122"/>
              <a:cs typeface="MiSans" pitchFamily="34" charset="-120"/>
              <a:sym typeface="+mn-ea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1600" dirty="0">
              <a:solidFill>
                <a:srgbClr val="000000"/>
              </a:solidFill>
              <a:latin typeface="MiSans" pitchFamily="34" charset="-122"/>
              <a:ea typeface="MiSans" pitchFamily="34" charset="-122"/>
              <a:cs typeface="MiSans" pitchFamily="34" charset="-120"/>
            </a:endParaRPr>
          </a:p>
        </p:txBody>
      </p:sp>
      <p:sp>
        <p:nvSpPr>
          <p:cNvPr id="23" name="Shape 21"/>
          <p:cNvSpPr/>
          <p:nvPr/>
        </p:nvSpPr>
        <p:spPr>
          <a:xfrm>
            <a:off x="7440296" y="1397318"/>
            <a:ext cx="256540" cy="189865"/>
          </a:xfrm>
          <a:custGeom>
            <a:avLst/>
            <a:gdLst/>
            <a:ahLst/>
            <a:cxnLst/>
            <a:rect l="l" t="t" r="r" b="b"/>
            <a:pathLst>
              <a:path w="256540" h="189865">
                <a:moveTo>
                  <a:pt x="128270" y="0"/>
                </a:moveTo>
                <a:cubicBezTo>
                  <a:pt x="199196" y="0"/>
                  <a:pt x="256540" y="73545"/>
                  <a:pt x="256540" y="165100"/>
                </a:cubicBezTo>
                <a:cubicBezTo>
                  <a:pt x="256540" y="173355"/>
                  <a:pt x="255785" y="181610"/>
                  <a:pt x="255031" y="189865"/>
                </a:cubicBezTo>
                <a:lnTo>
                  <a:pt x="255031" y="189865"/>
                </a:lnTo>
                <a:lnTo>
                  <a:pt x="1509" y="189865"/>
                </a:lnTo>
                <a:lnTo>
                  <a:pt x="1509" y="189865"/>
                </a:lnTo>
                <a:cubicBezTo>
                  <a:pt x="755" y="181610"/>
                  <a:pt x="0" y="173355"/>
                  <a:pt x="0" y="165100"/>
                </a:cubicBezTo>
                <a:cubicBezTo>
                  <a:pt x="0" y="73545"/>
                  <a:pt x="57344" y="0"/>
                  <a:pt x="128270" y="0"/>
                </a:cubicBezTo>
                <a:close/>
              </a:path>
            </a:pathLst>
          </a:custGeom>
          <a:solidFill>
            <a:srgbClr val="4874CB"/>
          </a:solidFill>
        </p:spPr>
      </p:sp>
      <p:sp>
        <p:nvSpPr>
          <p:cNvPr id="24" name="Text 22"/>
          <p:cNvSpPr/>
          <p:nvPr/>
        </p:nvSpPr>
        <p:spPr>
          <a:xfrm>
            <a:off x="7440296" y="1397318"/>
            <a:ext cx="256540" cy="189865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25" name="Shape 23"/>
          <p:cNvSpPr/>
          <p:nvPr/>
        </p:nvSpPr>
        <p:spPr>
          <a:xfrm>
            <a:off x="7245986" y="6025833"/>
            <a:ext cx="2520000" cy="90170"/>
          </a:xfrm>
          <a:prstGeom prst="roundRect">
            <a:avLst/>
          </a:prstGeom>
          <a:gradFill flip="none" rotWithShape="1">
            <a:gsLst>
              <a:gs pos="0">
                <a:srgbClr val="87A9FF">
                  <a:alpha val="61000"/>
                </a:srgbClr>
              </a:gs>
              <a:gs pos="71000">
                <a:srgbClr val="4874CB">
                  <a:alpha val="83000"/>
                </a:srgbClr>
              </a:gs>
            </a:gsLst>
            <a:lin ang="2700000" scaled="1"/>
          </a:gradFill>
        </p:spPr>
      </p:sp>
      <p:sp>
        <p:nvSpPr>
          <p:cNvPr id="26" name="Text 24"/>
          <p:cNvSpPr/>
          <p:nvPr/>
        </p:nvSpPr>
        <p:spPr>
          <a:xfrm>
            <a:off x="5303521" y="6544628"/>
            <a:ext cx="2520000" cy="9017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29" name="Shape 27"/>
          <p:cNvSpPr/>
          <p:nvPr/>
        </p:nvSpPr>
        <p:spPr>
          <a:xfrm>
            <a:off x="11485880" y="589915"/>
            <a:ext cx="134620" cy="134620"/>
          </a:xfrm>
          <a:prstGeom prst="ellipse">
            <a:avLst/>
          </a:prstGeom>
          <a:gradFill flip="none" rotWithShape="1">
            <a:gsLst>
              <a:gs pos="20000">
                <a:srgbClr val="4874CB">
                  <a:alpha val="83000"/>
                </a:srgbClr>
              </a:gs>
              <a:gs pos="43000">
                <a:srgbClr val="4874CB">
                  <a:alpha val="72000"/>
                </a:srgbClr>
              </a:gs>
              <a:gs pos="63000">
                <a:srgbClr val="4874CB">
                  <a:alpha val="47000"/>
                </a:srgbClr>
              </a:gs>
              <a:gs pos="100000">
                <a:srgbClr val="FFFFFF">
                  <a:alpha val="47000"/>
                </a:srgbClr>
              </a:gs>
            </a:gsLst>
            <a:lin ang="0" scaled="1"/>
          </a:gradFill>
        </p:spPr>
      </p:sp>
      <p:sp>
        <p:nvSpPr>
          <p:cNvPr id="30" name="Text 28"/>
          <p:cNvSpPr/>
          <p:nvPr/>
        </p:nvSpPr>
        <p:spPr>
          <a:xfrm>
            <a:off x="114858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31" name="Shape 29"/>
          <p:cNvSpPr/>
          <p:nvPr/>
        </p:nvSpPr>
        <p:spPr>
          <a:xfrm>
            <a:off x="11816080" y="589915"/>
            <a:ext cx="134620" cy="134620"/>
          </a:xfrm>
          <a:prstGeom prst="ellipse">
            <a:avLst/>
          </a:prstGeom>
          <a:solidFill>
            <a:srgbClr val="000000">
              <a:alpha val="0"/>
            </a:srgbClr>
          </a:solidFill>
          <a:ln w="19050">
            <a:gradFill flip="none" rotWithShape="1">
              <a:gsLst>
                <a:gs pos="0">
                  <a:srgbClr val="4874CB"/>
                </a:gs>
                <a:gs pos="100000">
                  <a:srgbClr val="4874CB">
                    <a:alpha val="29000"/>
                  </a:srgbClr>
                </a:gs>
              </a:gsLst>
              <a:lin ang="2700000" scaled="1"/>
            </a:gra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118160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33" name="Shape 31"/>
          <p:cNvSpPr/>
          <p:nvPr/>
        </p:nvSpPr>
        <p:spPr>
          <a:xfrm>
            <a:off x="11650980" y="589915"/>
            <a:ext cx="134620" cy="134620"/>
          </a:xfrm>
          <a:prstGeom prst="ellipse">
            <a:avLst/>
          </a:prstGeom>
          <a:gradFill flip="none" rotWithShape="1">
            <a:gsLst>
              <a:gs pos="20000">
                <a:srgbClr val="4874CB">
                  <a:alpha val="83000"/>
                </a:srgbClr>
              </a:gs>
              <a:gs pos="43000">
                <a:srgbClr val="4874CB">
                  <a:alpha val="72000"/>
                </a:srgbClr>
              </a:gs>
              <a:gs pos="63000">
                <a:srgbClr val="4874CB">
                  <a:alpha val="47000"/>
                </a:srgbClr>
              </a:gs>
              <a:gs pos="100000">
                <a:srgbClr val="FFFFFF">
                  <a:alpha val="47000"/>
                </a:srgbClr>
              </a:gs>
            </a:gsLst>
            <a:lin ang="0" scaled="1"/>
          </a:gradFill>
        </p:spPr>
      </p:sp>
      <p:sp>
        <p:nvSpPr>
          <p:cNvPr id="34" name="Text 32"/>
          <p:cNvSpPr/>
          <p:nvPr/>
        </p:nvSpPr>
        <p:spPr>
          <a:xfrm>
            <a:off x="116509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2000">
              <a:srgbClr val="94B9FF">
                <a:alpha val="21000"/>
              </a:srgbClr>
            </a:gs>
            <a:gs pos="36000">
              <a:srgbClr val="94B9FF">
                <a:alpha val="14000"/>
              </a:srgbClr>
            </a:gs>
            <a:gs pos="63000">
              <a:srgbClr val="94B9FF">
                <a:alpha val="5000"/>
              </a:srgbClr>
            </a:gs>
            <a:gs pos="98000">
              <a:srgbClr val="94B9FF">
                <a:alpha val="52000"/>
              </a:srgbClr>
            </a:gs>
          </a:gsLst>
          <a:lin ang="1698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89940" y="394335"/>
            <a:ext cx="7638415" cy="622935"/>
          </a:xfrm>
          <a:prstGeom prst="rect">
            <a:avLst/>
          </a:prstGeom>
          <a:noFill/>
        </p:spPr>
        <p:txBody>
          <a:bodyPr wrap="square" lIns="91440" tIns="45720" rIns="91440" bIns="4572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800" b="1" dirty="0">
                <a:solidFill>
                  <a:srgbClr val="000000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中国科技创新：以智慧引擎驱动人类共同未来</a:t>
            </a:r>
            <a:endParaRPr lang="en-US" sz="2800" b="1" dirty="0">
              <a:solidFill>
                <a:srgbClr val="000000"/>
              </a:solidFill>
              <a:latin typeface="MiSans" pitchFamily="34" charset="-122"/>
              <a:ea typeface="MiSans" pitchFamily="34" charset="-122"/>
              <a:cs typeface="MiSans" pitchFamily="34" charset="-120"/>
            </a:endParaRPr>
          </a:p>
        </p:txBody>
      </p:sp>
      <p:sp>
        <p:nvSpPr>
          <p:cNvPr id="3" name="Shape 1"/>
          <p:cNvSpPr/>
          <p:nvPr/>
        </p:nvSpPr>
        <p:spPr>
          <a:xfrm>
            <a:off x="260985" y="163195"/>
            <a:ext cx="1071245" cy="553720"/>
          </a:xfrm>
          <a:prstGeom prst="roundRect">
            <a:avLst/>
          </a:prstGeom>
          <a:gradFill flip="none" rotWithShape="1">
            <a:gsLst>
              <a:gs pos="20000">
                <a:srgbClr val="4874CB">
                  <a:alpha val="65000"/>
                </a:srgbClr>
              </a:gs>
              <a:gs pos="43000">
                <a:srgbClr val="4874CB">
                  <a:alpha val="54000"/>
                </a:srgbClr>
              </a:gs>
              <a:gs pos="63000">
                <a:srgbClr val="4874CB">
                  <a:alpha val="16000"/>
                </a:srgbClr>
              </a:gs>
              <a:gs pos="100000">
                <a:srgbClr val="FFFFFF">
                  <a:alpha val="0"/>
                </a:srgbClr>
              </a:gs>
            </a:gsLst>
            <a:lin ang="0" scaled="1"/>
          </a:gradFill>
        </p:spPr>
      </p:sp>
      <p:sp>
        <p:nvSpPr>
          <p:cNvPr id="4" name="Text 2"/>
          <p:cNvSpPr/>
          <p:nvPr/>
        </p:nvSpPr>
        <p:spPr>
          <a:xfrm>
            <a:off x="260985" y="163195"/>
            <a:ext cx="1071245" cy="5537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5513070" y="1596390"/>
            <a:ext cx="5998210" cy="4526915"/>
          </a:xfrm>
          <a:prstGeom prst="rect">
            <a:avLst/>
          </a:prstGeom>
          <a:gradFill flip="none" rotWithShape="0">
            <a:gsLst>
              <a:gs pos="2000">
                <a:srgbClr val="94B9FF">
                  <a:alpha val="21000"/>
                </a:srgbClr>
              </a:gs>
              <a:gs pos="36000">
                <a:srgbClr val="94B9FF">
                  <a:alpha val="14000"/>
                </a:srgbClr>
              </a:gs>
              <a:gs pos="63000">
                <a:srgbClr val="94B9FF">
                  <a:alpha val="5000"/>
                </a:srgbClr>
              </a:gs>
              <a:gs pos="98000">
                <a:srgbClr val="94B9FF">
                  <a:alpha val="52000"/>
                </a:srgbClr>
              </a:gs>
            </a:gsLst>
            <a:lin ang="16980000" scaled="1"/>
          </a:gradFill>
          <a:effectLst>
            <a:outerShdw blurRad="215900" dist="50800" dir="2700000" algn="bl" rotWithShape="0">
              <a:srgbClr val="376FFF">
                <a:alpha val="14902"/>
              </a:srgbClr>
            </a:outerShdw>
          </a:effectLst>
        </p:spPr>
      </p:sp>
      <p:sp>
        <p:nvSpPr>
          <p:cNvPr id="6" name="Text 4"/>
          <p:cNvSpPr/>
          <p:nvPr/>
        </p:nvSpPr>
        <p:spPr>
          <a:xfrm>
            <a:off x="6274436" y="1596073"/>
            <a:ext cx="5236845" cy="4526915"/>
          </a:xfrm>
          <a:prstGeom prst="rect">
            <a:avLst/>
          </a:prstGeom>
          <a:noFill/>
        </p:spPr>
        <p:txBody>
          <a:bodyPr wrap="square" lIns="935990" tIns="215900" rIns="215900" bIns="36195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7" name="Shape 5"/>
          <p:cNvSpPr/>
          <p:nvPr/>
        </p:nvSpPr>
        <p:spPr>
          <a:xfrm>
            <a:off x="5513070" y="1587500"/>
            <a:ext cx="5998210" cy="4526915"/>
          </a:xfrm>
          <a:prstGeom prst="rect">
            <a:avLst/>
          </a:prstGeom>
          <a:solidFill>
            <a:srgbClr val="94B9FF">
              <a:alpha val="20000"/>
            </a:srgbClr>
          </a:solidFill>
        </p:spPr>
      </p:sp>
      <p:sp>
        <p:nvSpPr>
          <p:cNvPr id="8" name="Text 6"/>
          <p:cNvSpPr/>
          <p:nvPr/>
        </p:nvSpPr>
        <p:spPr>
          <a:xfrm>
            <a:off x="6274436" y="1587183"/>
            <a:ext cx="5236845" cy="4526915"/>
          </a:xfrm>
          <a:prstGeom prst="rect">
            <a:avLst/>
          </a:prstGeom>
          <a:noFill/>
        </p:spPr>
        <p:txBody>
          <a:bodyPr wrap="square" lIns="935990" tIns="215900" rIns="215900" bIns="36195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789940" y="1587500"/>
            <a:ext cx="4271010" cy="4526915"/>
          </a:xfrm>
          <a:prstGeom prst="rect">
            <a:avLst/>
          </a:prstGeom>
          <a:gradFill flip="none" rotWithShape="0">
            <a:gsLst>
              <a:gs pos="2000">
                <a:srgbClr val="94B9FF">
                  <a:alpha val="21000"/>
                </a:srgbClr>
              </a:gs>
              <a:gs pos="36000">
                <a:srgbClr val="94B9FF">
                  <a:alpha val="14000"/>
                </a:srgbClr>
              </a:gs>
              <a:gs pos="63000">
                <a:srgbClr val="94B9FF">
                  <a:alpha val="5000"/>
                </a:srgbClr>
              </a:gs>
              <a:gs pos="98000">
                <a:srgbClr val="94B9FF">
                  <a:alpha val="52000"/>
                </a:srgbClr>
              </a:gs>
            </a:gsLst>
            <a:lin ang="16980000" scaled="1"/>
          </a:gradFill>
          <a:effectLst>
            <a:outerShdw blurRad="215900" dist="50800" dir="2700000" algn="bl" rotWithShape="0">
              <a:srgbClr val="376FFF">
                <a:alpha val="14902"/>
              </a:srgbClr>
            </a:outerShdw>
          </a:effectLst>
        </p:spPr>
      </p:sp>
      <p:sp>
        <p:nvSpPr>
          <p:cNvPr id="10" name="Text 8"/>
          <p:cNvSpPr/>
          <p:nvPr/>
        </p:nvSpPr>
        <p:spPr>
          <a:xfrm flipV="1">
            <a:off x="716280" y="6123305"/>
            <a:ext cx="2500630" cy="431165"/>
          </a:xfrm>
          <a:prstGeom prst="rect">
            <a:avLst/>
          </a:prstGeom>
          <a:noFill/>
        </p:spPr>
        <p:txBody>
          <a:bodyPr wrap="square" lIns="935990" tIns="215900" rIns="215900" bIns="36195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5" name="Shape 13"/>
          <p:cNvSpPr/>
          <p:nvPr/>
        </p:nvSpPr>
        <p:spPr>
          <a:xfrm>
            <a:off x="1882140" y="1397318"/>
            <a:ext cx="256540" cy="189865"/>
          </a:xfrm>
          <a:custGeom>
            <a:avLst/>
            <a:gdLst/>
            <a:ahLst/>
            <a:cxnLst/>
            <a:rect l="l" t="t" r="r" b="b"/>
            <a:pathLst>
              <a:path w="256540" h="189865">
                <a:moveTo>
                  <a:pt x="128270" y="0"/>
                </a:moveTo>
                <a:cubicBezTo>
                  <a:pt x="199196" y="0"/>
                  <a:pt x="256540" y="73545"/>
                  <a:pt x="256540" y="165100"/>
                </a:cubicBezTo>
                <a:cubicBezTo>
                  <a:pt x="256540" y="173355"/>
                  <a:pt x="255785" y="181610"/>
                  <a:pt x="255031" y="189865"/>
                </a:cubicBezTo>
                <a:lnTo>
                  <a:pt x="255031" y="189865"/>
                </a:lnTo>
                <a:lnTo>
                  <a:pt x="1509" y="189865"/>
                </a:lnTo>
                <a:lnTo>
                  <a:pt x="1509" y="189865"/>
                </a:lnTo>
                <a:cubicBezTo>
                  <a:pt x="755" y="181610"/>
                  <a:pt x="0" y="173355"/>
                  <a:pt x="0" y="165100"/>
                </a:cubicBezTo>
                <a:cubicBezTo>
                  <a:pt x="0" y="73545"/>
                  <a:pt x="57344" y="0"/>
                  <a:pt x="128270" y="0"/>
                </a:cubicBezTo>
                <a:close/>
              </a:path>
            </a:pathLst>
          </a:custGeom>
          <a:solidFill>
            <a:srgbClr val="4874CB"/>
          </a:solidFill>
        </p:spPr>
      </p:sp>
      <p:sp>
        <p:nvSpPr>
          <p:cNvPr id="16" name="Text 14"/>
          <p:cNvSpPr/>
          <p:nvPr/>
        </p:nvSpPr>
        <p:spPr>
          <a:xfrm>
            <a:off x="1882140" y="1397318"/>
            <a:ext cx="256540" cy="189865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7" name="Shape 15"/>
          <p:cNvSpPr/>
          <p:nvPr/>
        </p:nvSpPr>
        <p:spPr>
          <a:xfrm>
            <a:off x="1525905" y="6030913"/>
            <a:ext cx="2520000" cy="90170"/>
          </a:xfrm>
          <a:prstGeom prst="roundRect">
            <a:avLst/>
          </a:prstGeom>
          <a:gradFill flip="none" rotWithShape="1">
            <a:gsLst>
              <a:gs pos="0">
                <a:srgbClr val="87A9FF">
                  <a:alpha val="61000"/>
                </a:srgbClr>
              </a:gs>
              <a:gs pos="71000">
                <a:srgbClr val="4874CB">
                  <a:alpha val="83000"/>
                </a:srgbClr>
              </a:gs>
            </a:gsLst>
            <a:lin ang="2700000" scaled="1"/>
          </a:gradFill>
        </p:spPr>
      </p:sp>
      <p:sp>
        <p:nvSpPr>
          <p:cNvPr id="18" name="Text 16"/>
          <p:cNvSpPr/>
          <p:nvPr/>
        </p:nvSpPr>
        <p:spPr>
          <a:xfrm>
            <a:off x="1868805" y="6042343"/>
            <a:ext cx="2520000" cy="9017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23" name="Shape 21"/>
          <p:cNvSpPr/>
          <p:nvPr/>
        </p:nvSpPr>
        <p:spPr>
          <a:xfrm>
            <a:off x="7440296" y="1397318"/>
            <a:ext cx="256540" cy="189865"/>
          </a:xfrm>
          <a:custGeom>
            <a:avLst/>
            <a:gdLst/>
            <a:ahLst/>
            <a:cxnLst/>
            <a:rect l="l" t="t" r="r" b="b"/>
            <a:pathLst>
              <a:path w="256540" h="189865">
                <a:moveTo>
                  <a:pt x="128270" y="0"/>
                </a:moveTo>
                <a:cubicBezTo>
                  <a:pt x="199196" y="0"/>
                  <a:pt x="256540" y="73545"/>
                  <a:pt x="256540" y="165100"/>
                </a:cubicBezTo>
                <a:cubicBezTo>
                  <a:pt x="256540" y="173355"/>
                  <a:pt x="255785" y="181610"/>
                  <a:pt x="255031" y="189865"/>
                </a:cubicBezTo>
                <a:lnTo>
                  <a:pt x="255031" y="189865"/>
                </a:lnTo>
                <a:lnTo>
                  <a:pt x="1509" y="189865"/>
                </a:lnTo>
                <a:lnTo>
                  <a:pt x="1509" y="189865"/>
                </a:lnTo>
                <a:cubicBezTo>
                  <a:pt x="755" y="181610"/>
                  <a:pt x="0" y="173355"/>
                  <a:pt x="0" y="165100"/>
                </a:cubicBezTo>
                <a:cubicBezTo>
                  <a:pt x="0" y="73545"/>
                  <a:pt x="57344" y="0"/>
                  <a:pt x="128270" y="0"/>
                </a:cubicBezTo>
                <a:close/>
              </a:path>
            </a:pathLst>
          </a:custGeom>
          <a:solidFill>
            <a:srgbClr val="4874CB"/>
          </a:solidFill>
        </p:spPr>
      </p:sp>
      <p:sp>
        <p:nvSpPr>
          <p:cNvPr id="24" name="Text 22"/>
          <p:cNvSpPr/>
          <p:nvPr/>
        </p:nvSpPr>
        <p:spPr>
          <a:xfrm>
            <a:off x="7440296" y="1397318"/>
            <a:ext cx="256540" cy="189865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25" name="Shape 23"/>
          <p:cNvSpPr/>
          <p:nvPr/>
        </p:nvSpPr>
        <p:spPr>
          <a:xfrm>
            <a:off x="7245986" y="6025833"/>
            <a:ext cx="2520000" cy="90170"/>
          </a:xfrm>
          <a:prstGeom prst="roundRect">
            <a:avLst/>
          </a:prstGeom>
          <a:gradFill flip="none" rotWithShape="1">
            <a:gsLst>
              <a:gs pos="0">
                <a:srgbClr val="87A9FF">
                  <a:alpha val="61000"/>
                </a:srgbClr>
              </a:gs>
              <a:gs pos="71000">
                <a:srgbClr val="4874CB">
                  <a:alpha val="83000"/>
                </a:srgbClr>
              </a:gs>
            </a:gsLst>
            <a:lin ang="2700000" scaled="1"/>
          </a:gradFill>
        </p:spPr>
      </p:sp>
      <p:sp>
        <p:nvSpPr>
          <p:cNvPr id="26" name="Text 24"/>
          <p:cNvSpPr/>
          <p:nvPr/>
        </p:nvSpPr>
        <p:spPr>
          <a:xfrm>
            <a:off x="5303521" y="6544628"/>
            <a:ext cx="2520000" cy="9017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28" name="Text 26"/>
          <p:cNvSpPr/>
          <p:nvPr/>
        </p:nvSpPr>
        <p:spPr>
          <a:xfrm>
            <a:off x="5808980" y="1927860"/>
            <a:ext cx="5464810" cy="387286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1600" dirty="0">
                <a:solidFill>
                  <a:srgbClr val="000000"/>
                </a:solidFill>
                <a:latin typeface="+mn-ea"/>
                <a:cs typeface="+mn-ea"/>
                <a:sym typeface="+mn-ea"/>
              </a:rPr>
              <a:t>世界知识产权组织《2023全球创新指数》显示，中国在132个经济体中位列第12位，连续九年稳步攀升，科技创新正成为新时代中国最鲜明的国际名片。</a:t>
            </a:r>
            <a:endParaRPr lang="en-US" sz="1600" dirty="0">
              <a:solidFill>
                <a:srgbClr val="000000"/>
              </a:solidFill>
              <a:latin typeface="+mn-ea"/>
              <a:cs typeface="+mn-ea"/>
              <a:sym typeface="+mn-ea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600" dirty="0">
                <a:solidFill>
                  <a:srgbClr val="000000"/>
                </a:solidFill>
                <a:latin typeface="+mn-ea"/>
                <a:cs typeface="+mn-ea"/>
              </a:rPr>
              <a:t>Согласно Глобальному индексу инноваций 2023 года Всемирной организации интеллектуальной собственности, Китай занимает 12-е место среди 132 стран, стабильно поднимаясь уже девятый год подряд, а научно-технические инновации становятся наиболее характерной международной визитной карточкой Китая в новую эпоху.</a:t>
            </a:r>
            <a:endParaRPr lang="en-US" sz="1600" dirty="0">
              <a:solidFill>
                <a:srgbClr val="000000"/>
              </a:solidFill>
              <a:latin typeface="+mn-ea"/>
              <a:cs typeface="+mn-ea"/>
            </a:endParaRPr>
          </a:p>
          <a:p>
            <a:pPr marL="0" indent="0" algn="just" eaLnBrk="0" fontAlgn="auto" hangingPunct="0">
              <a:lnSpc>
                <a:spcPts val="1500"/>
              </a:lnSpc>
              <a:buNone/>
            </a:pPr>
            <a:endParaRPr lang="en-US" sz="1600" dirty="0">
              <a:solidFill>
                <a:srgbClr val="000000"/>
              </a:solidFill>
              <a:latin typeface="MiSans" pitchFamily="34" charset="-122"/>
              <a:ea typeface="MiSans" pitchFamily="34" charset="-122"/>
              <a:cs typeface="MiSans" pitchFamily="34" charset="-120"/>
            </a:endParaRPr>
          </a:p>
        </p:txBody>
      </p:sp>
      <p:sp>
        <p:nvSpPr>
          <p:cNvPr id="29" name="Shape 27"/>
          <p:cNvSpPr/>
          <p:nvPr/>
        </p:nvSpPr>
        <p:spPr>
          <a:xfrm>
            <a:off x="11485880" y="589915"/>
            <a:ext cx="134620" cy="134620"/>
          </a:xfrm>
          <a:prstGeom prst="ellipse">
            <a:avLst/>
          </a:prstGeom>
          <a:gradFill flip="none" rotWithShape="1">
            <a:gsLst>
              <a:gs pos="20000">
                <a:srgbClr val="4874CB">
                  <a:alpha val="83000"/>
                </a:srgbClr>
              </a:gs>
              <a:gs pos="43000">
                <a:srgbClr val="4874CB">
                  <a:alpha val="72000"/>
                </a:srgbClr>
              </a:gs>
              <a:gs pos="63000">
                <a:srgbClr val="4874CB">
                  <a:alpha val="47000"/>
                </a:srgbClr>
              </a:gs>
              <a:gs pos="100000">
                <a:srgbClr val="FFFFFF">
                  <a:alpha val="47000"/>
                </a:srgbClr>
              </a:gs>
            </a:gsLst>
            <a:lin ang="0" scaled="1"/>
          </a:gradFill>
        </p:spPr>
      </p:sp>
      <p:sp>
        <p:nvSpPr>
          <p:cNvPr id="30" name="Text 28"/>
          <p:cNvSpPr/>
          <p:nvPr/>
        </p:nvSpPr>
        <p:spPr>
          <a:xfrm>
            <a:off x="114858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31" name="Shape 29"/>
          <p:cNvSpPr/>
          <p:nvPr/>
        </p:nvSpPr>
        <p:spPr>
          <a:xfrm>
            <a:off x="11816080" y="589915"/>
            <a:ext cx="134620" cy="134620"/>
          </a:xfrm>
          <a:prstGeom prst="ellipse">
            <a:avLst/>
          </a:prstGeom>
          <a:solidFill>
            <a:srgbClr val="000000">
              <a:alpha val="0"/>
            </a:srgbClr>
          </a:solidFill>
          <a:ln w="19050">
            <a:gradFill flip="none" rotWithShape="1">
              <a:gsLst>
                <a:gs pos="0">
                  <a:srgbClr val="4874CB"/>
                </a:gs>
                <a:gs pos="100000">
                  <a:srgbClr val="4874CB">
                    <a:alpha val="29000"/>
                  </a:srgbClr>
                </a:gs>
              </a:gsLst>
              <a:lin ang="2700000" scaled="1"/>
            </a:gra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118160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33" name="Shape 31"/>
          <p:cNvSpPr/>
          <p:nvPr/>
        </p:nvSpPr>
        <p:spPr>
          <a:xfrm>
            <a:off x="11650980" y="589915"/>
            <a:ext cx="134620" cy="134620"/>
          </a:xfrm>
          <a:prstGeom prst="ellipse">
            <a:avLst/>
          </a:prstGeom>
          <a:gradFill flip="none" rotWithShape="1">
            <a:gsLst>
              <a:gs pos="20000">
                <a:srgbClr val="4874CB">
                  <a:alpha val="83000"/>
                </a:srgbClr>
              </a:gs>
              <a:gs pos="43000">
                <a:srgbClr val="4874CB">
                  <a:alpha val="72000"/>
                </a:srgbClr>
              </a:gs>
              <a:gs pos="63000">
                <a:srgbClr val="4874CB">
                  <a:alpha val="47000"/>
                </a:srgbClr>
              </a:gs>
              <a:gs pos="100000">
                <a:srgbClr val="FFFFFF">
                  <a:alpha val="47000"/>
                </a:srgbClr>
              </a:gs>
            </a:gsLst>
            <a:lin ang="0" scaled="1"/>
          </a:gradFill>
        </p:spPr>
      </p:sp>
      <p:sp>
        <p:nvSpPr>
          <p:cNvPr id="34" name="Text 32"/>
          <p:cNvSpPr/>
          <p:nvPr/>
        </p:nvSpPr>
        <p:spPr>
          <a:xfrm>
            <a:off x="116509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1"/>
          <a:srcRect b="8520"/>
          <a:stretch>
            <a:fillRect/>
          </a:stretch>
        </p:blipFill>
        <p:spPr>
          <a:xfrm>
            <a:off x="812800" y="2161540"/>
            <a:ext cx="4235450" cy="3387725"/>
          </a:xfrm>
          <a:prstGeom prst="rect">
            <a:avLst/>
          </a:prstGeom>
          <a:gradFill flip="none">
            <a:gsLst>
              <a:gs pos="0">
                <a:schemeClr val="accent1">
                  <a:lumMod val="5000"/>
                  <a:lumOff val="95000"/>
                </a:schemeClr>
              </a:gs>
              <a:gs pos="59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0"/>
          </a:gradFill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9000">
              <a:srgbClr val="94B9FF">
                <a:alpha val="74000"/>
              </a:srgbClr>
            </a:gs>
            <a:gs pos="40000">
              <a:srgbClr val="94B9FF">
                <a:alpha val="10000"/>
              </a:srgbClr>
            </a:gs>
            <a:gs pos="63000">
              <a:srgbClr val="94B9FF">
                <a:alpha val="9000"/>
              </a:srgbClr>
            </a:gs>
            <a:gs pos="84000">
              <a:srgbClr val="94B9FF">
                <a:alpha val="45000"/>
              </a:srgb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23875" y="3590925"/>
            <a:ext cx="5337175" cy="63373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2000">
                <a:srgbClr val="FFFFFF"/>
              </a:gs>
              <a:gs pos="55000">
                <a:srgbClr val="FFFFFF">
                  <a:alpha val="27000"/>
                </a:srgbClr>
              </a:gs>
              <a:gs pos="100000">
                <a:srgbClr val="FFFFFF"/>
              </a:gs>
            </a:gsLst>
            <a:lin ang="2700000" scaled="1"/>
          </a:gradFill>
          <a:ln w="19050">
            <a:solidFill>
              <a:srgbClr val="FFFFFF"/>
            </a:solidFill>
            <a:prstDash val="solid"/>
          </a:ln>
          <a:effectLst>
            <a:outerShdw blurRad="203200" dist="63500" dir="2700000" algn="bl" rotWithShape="0">
              <a:srgbClr val="6389D3">
                <a:alpha val="58039"/>
              </a:srgbClr>
            </a:outerShdw>
          </a:effectLst>
        </p:spPr>
      </p:sp>
      <p:sp>
        <p:nvSpPr>
          <p:cNvPr id="3" name="Text 1"/>
          <p:cNvSpPr/>
          <p:nvPr/>
        </p:nvSpPr>
        <p:spPr>
          <a:xfrm>
            <a:off x="523875" y="3590925"/>
            <a:ext cx="5337175" cy="63373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1097915" y="3730625"/>
            <a:ext cx="4092575" cy="524510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000" b="1" dirty="0">
                <a:solidFill>
                  <a:srgbClr val="000000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汇聚科技资源 推动基础研究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628650" y="3679825"/>
            <a:ext cx="469265" cy="469265"/>
          </a:xfrm>
          <a:prstGeom prst="ellipse">
            <a:avLst/>
          </a:prstGeom>
          <a:gradFill flip="none" rotWithShape="1">
            <a:gsLst>
              <a:gs pos="2000">
                <a:srgbClr val="D1DCF2">
                  <a:alpha val="83000"/>
                </a:srgbClr>
              </a:gs>
              <a:gs pos="55000">
                <a:srgbClr val="4874CB">
                  <a:alpha val="69000"/>
                </a:srgbClr>
              </a:gs>
              <a:gs pos="100000">
                <a:srgbClr val="345FB6"/>
              </a:gs>
            </a:gsLst>
            <a:path path="circle">
              <a:fillToRect r="100000" b="100000"/>
            </a:path>
            <a:tileRect l="-100000" t="-100000"/>
          </a:gradFill>
        </p:spPr>
      </p:sp>
      <p:sp>
        <p:nvSpPr>
          <p:cNvPr id="6" name="Text 4"/>
          <p:cNvSpPr/>
          <p:nvPr/>
        </p:nvSpPr>
        <p:spPr>
          <a:xfrm>
            <a:off x="628650" y="3679825"/>
            <a:ext cx="469265" cy="469265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648335" y="3717925"/>
            <a:ext cx="513080" cy="431165"/>
          </a:xfrm>
          <a:prstGeom prst="rect">
            <a:avLst/>
          </a:prstGeom>
          <a:noFill/>
        </p:spPr>
        <p:txBody>
          <a:bodyPr wrap="square" lIns="91440" tIns="45720" rIns="91440" bIns="4572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800" b="1" dirty="0">
                <a:solidFill>
                  <a:srgbClr val="FFFFF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01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704215" y="4602480"/>
            <a:ext cx="1031875" cy="823595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400" b="1" dirty="0">
                <a:solidFill>
                  <a:srgbClr val="FFFFF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2</a:t>
            </a: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523875" y="4544695"/>
            <a:ext cx="5419725" cy="63373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2000">
                <a:srgbClr val="FFFFFF"/>
              </a:gs>
              <a:gs pos="55000">
                <a:srgbClr val="FFFFFF">
                  <a:alpha val="27000"/>
                </a:srgbClr>
              </a:gs>
              <a:gs pos="100000">
                <a:srgbClr val="FFFFFF"/>
              </a:gs>
            </a:gsLst>
            <a:lin ang="2700000" scaled="1"/>
          </a:gradFill>
          <a:ln w="19050">
            <a:solidFill>
              <a:srgbClr val="FFFFFF"/>
            </a:solidFill>
            <a:prstDash val="solid"/>
          </a:ln>
          <a:effectLst>
            <a:outerShdw blurRad="203200" dist="63500" dir="2700000" algn="bl" rotWithShape="0">
              <a:srgbClr val="6389D3">
                <a:alpha val="58039"/>
              </a:srgbClr>
            </a:outerShdw>
          </a:effectLst>
        </p:spPr>
      </p:sp>
      <p:sp>
        <p:nvSpPr>
          <p:cNvPr id="10" name="Text 8"/>
          <p:cNvSpPr/>
          <p:nvPr/>
        </p:nvSpPr>
        <p:spPr>
          <a:xfrm>
            <a:off x="523875" y="4544695"/>
            <a:ext cx="5419725" cy="63373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1" name="Text 9"/>
          <p:cNvSpPr/>
          <p:nvPr/>
        </p:nvSpPr>
        <p:spPr>
          <a:xfrm>
            <a:off x="1097915" y="4684395"/>
            <a:ext cx="4092575" cy="480060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000" b="1" dirty="0">
                <a:solidFill>
                  <a:srgbClr val="000000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数字经济赋能 智慧城市惠民</a:t>
            </a:r>
            <a:endParaRPr lang="en-US" sz="1600" dirty="0"/>
          </a:p>
        </p:txBody>
      </p:sp>
      <p:sp>
        <p:nvSpPr>
          <p:cNvPr id="12" name="Shape 10"/>
          <p:cNvSpPr/>
          <p:nvPr/>
        </p:nvSpPr>
        <p:spPr>
          <a:xfrm>
            <a:off x="628650" y="4633595"/>
            <a:ext cx="469265" cy="469265"/>
          </a:xfrm>
          <a:prstGeom prst="ellipse">
            <a:avLst/>
          </a:prstGeom>
          <a:gradFill flip="none" rotWithShape="1">
            <a:gsLst>
              <a:gs pos="2000">
                <a:srgbClr val="D1DCF2">
                  <a:alpha val="83000"/>
                </a:srgbClr>
              </a:gs>
              <a:gs pos="55000">
                <a:srgbClr val="4874CB">
                  <a:alpha val="69000"/>
                </a:srgbClr>
              </a:gs>
              <a:gs pos="100000">
                <a:srgbClr val="345FB6"/>
              </a:gs>
            </a:gsLst>
            <a:path path="circle">
              <a:fillToRect r="100000" b="100000"/>
            </a:path>
            <a:tileRect l="-100000" t="-100000"/>
          </a:gradFill>
        </p:spPr>
      </p:sp>
      <p:sp>
        <p:nvSpPr>
          <p:cNvPr id="13" name="Text 11"/>
          <p:cNvSpPr/>
          <p:nvPr/>
        </p:nvSpPr>
        <p:spPr>
          <a:xfrm>
            <a:off x="628650" y="4633595"/>
            <a:ext cx="469265" cy="469265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627380" y="4664710"/>
            <a:ext cx="513080" cy="431165"/>
          </a:xfrm>
          <a:prstGeom prst="rect">
            <a:avLst/>
          </a:prstGeom>
          <a:noFill/>
        </p:spPr>
        <p:txBody>
          <a:bodyPr wrap="square" lIns="91440" tIns="45720" rIns="91440" bIns="4572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800" b="1" dirty="0">
                <a:solidFill>
                  <a:srgbClr val="FFFFF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02</a:t>
            </a:r>
            <a:endParaRPr lang="en-US" sz="1600" dirty="0"/>
          </a:p>
        </p:txBody>
      </p:sp>
      <p:sp>
        <p:nvSpPr>
          <p:cNvPr id="15" name="Text 13"/>
          <p:cNvSpPr/>
          <p:nvPr/>
        </p:nvSpPr>
        <p:spPr>
          <a:xfrm>
            <a:off x="704215" y="5563870"/>
            <a:ext cx="1031875" cy="823595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400" b="1" dirty="0">
                <a:solidFill>
                  <a:srgbClr val="FFFFF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2</a:t>
            </a:r>
            <a:endParaRPr lang="en-US" sz="1600" dirty="0"/>
          </a:p>
        </p:txBody>
      </p:sp>
      <p:sp>
        <p:nvSpPr>
          <p:cNvPr id="16" name="Shape 14"/>
          <p:cNvSpPr/>
          <p:nvPr/>
        </p:nvSpPr>
        <p:spPr>
          <a:xfrm>
            <a:off x="523875" y="5506085"/>
            <a:ext cx="5419725" cy="63373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2000">
                <a:srgbClr val="FFFFFF"/>
              </a:gs>
              <a:gs pos="55000">
                <a:srgbClr val="FFFFFF">
                  <a:alpha val="27000"/>
                </a:srgbClr>
              </a:gs>
              <a:gs pos="100000">
                <a:srgbClr val="FFFFFF"/>
              </a:gs>
            </a:gsLst>
            <a:lin ang="2700000" scaled="1"/>
          </a:gradFill>
          <a:ln w="19050">
            <a:solidFill>
              <a:srgbClr val="FFFFFF"/>
            </a:solidFill>
            <a:prstDash val="solid"/>
          </a:ln>
          <a:effectLst>
            <a:outerShdw blurRad="203200" dist="63500" dir="2700000" algn="bl" rotWithShape="0">
              <a:srgbClr val="6389D3">
                <a:alpha val="58039"/>
              </a:srgbClr>
            </a:outerShdw>
          </a:effectLst>
        </p:spPr>
      </p:sp>
      <p:sp>
        <p:nvSpPr>
          <p:cNvPr id="17" name="Text 15"/>
          <p:cNvSpPr/>
          <p:nvPr/>
        </p:nvSpPr>
        <p:spPr>
          <a:xfrm>
            <a:off x="523875" y="5506085"/>
            <a:ext cx="5419725" cy="63373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8" name="Text 16"/>
          <p:cNvSpPr/>
          <p:nvPr/>
        </p:nvSpPr>
        <p:spPr>
          <a:xfrm>
            <a:off x="1097915" y="5631815"/>
            <a:ext cx="5203190" cy="459105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000" b="1" dirty="0">
                <a:solidFill>
                  <a:srgbClr val="000000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绿色创新引领 新能源改变生活</a:t>
            </a:r>
            <a:endParaRPr lang="en-US" sz="1600" dirty="0"/>
          </a:p>
        </p:txBody>
      </p:sp>
      <p:sp>
        <p:nvSpPr>
          <p:cNvPr id="19" name="Shape 17"/>
          <p:cNvSpPr/>
          <p:nvPr/>
        </p:nvSpPr>
        <p:spPr>
          <a:xfrm>
            <a:off x="628650" y="5594985"/>
            <a:ext cx="469265" cy="469265"/>
          </a:xfrm>
          <a:prstGeom prst="ellipse">
            <a:avLst/>
          </a:prstGeom>
          <a:gradFill flip="none" rotWithShape="1">
            <a:gsLst>
              <a:gs pos="2000">
                <a:srgbClr val="D1DCF2">
                  <a:alpha val="83000"/>
                </a:srgbClr>
              </a:gs>
              <a:gs pos="55000">
                <a:srgbClr val="4874CB">
                  <a:alpha val="69000"/>
                </a:srgbClr>
              </a:gs>
              <a:gs pos="100000">
                <a:srgbClr val="345FB6"/>
              </a:gs>
            </a:gsLst>
            <a:path path="circle">
              <a:fillToRect r="100000" b="100000"/>
            </a:path>
            <a:tileRect l="-100000" t="-100000"/>
          </a:gradFill>
        </p:spPr>
      </p:sp>
      <p:sp>
        <p:nvSpPr>
          <p:cNvPr id="20" name="Text 18"/>
          <p:cNvSpPr/>
          <p:nvPr/>
        </p:nvSpPr>
        <p:spPr>
          <a:xfrm>
            <a:off x="628650" y="5594985"/>
            <a:ext cx="469265" cy="469265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21" name="Text 19"/>
          <p:cNvSpPr/>
          <p:nvPr/>
        </p:nvSpPr>
        <p:spPr>
          <a:xfrm>
            <a:off x="627380" y="5626100"/>
            <a:ext cx="513080" cy="431165"/>
          </a:xfrm>
          <a:prstGeom prst="rect">
            <a:avLst/>
          </a:prstGeom>
          <a:noFill/>
        </p:spPr>
        <p:txBody>
          <a:bodyPr wrap="square" lIns="91440" tIns="45720" rIns="91440" bIns="4572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800" b="1" dirty="0">
                <a:solidFill>
                  <a:srgbClr val="FFFFF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03</a:t>
            </a:r>
            <a:endParaRPr lang="en-US" sz="1600" dirty="0"/>
          </a:p>
        </p:txBody>
      </p:sp>
      <p:sp>
        <p:nvSpPr>
          <p:cNvPr id="22" name="Shape 20"/>
          <p:cNvSpPr/>
          <p:nvPr/>
        </p:nvSpPr>
        <p:spPr>
          <a:xfrm>
            <a:off x="6350000" y="3590925"/>
            <a:ext cx="5262880" cy="63373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2000">
                <a:srgbClr val="FFFFFF"/>
              </a:gs>
              <a:gs pos="55000">
                <a:srgbClr val="FFFFFF">
                  <a:alpha val="27000"/>
                </a:srgbClr>
              </a:gs>
              <a:gs pos="100000">
                <a:srgbClr val="FFFFFF"/>
              </a:gs>
            </a:gsLst>
            <a:lin ang="2700000" scaled="1"/>
          </a:gradFill>
          <a:ln w="19050">
            <a:solidFill>
              <a:srgbClr val="FFFFFF"/>
            </a:solidFill>
            <a:prstDash val="solid"/>
          </a:ln>
          <a:effectLst>
            <a:outerShdw blurRad="203200" dist="63500" dir="2700000" algn="bl" rotWithShape="0">
              <a:srgbClr val="6389D3">
                <a:alpha val="58039"/>
              </a:srgbClr>
            </a:outerShdw>
          </a:effectLst>
        </p:spPr>
      </p:sp>
      <p:sp>
        <p:nvSpPr>
          <p:cNvPr id="23" name="Text 21"/>
          <p:cNvSpPr/>
          <p:nvPr/>
        </p:nvSpPr>
        <p:spPr>
          <a:xfrm>
            <a:off x="6350000" y="3590925"/>
            <a:ext cx="5262880" cy="63373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24" name="Text 22"/>
          <p:cNvSpPr/>
          <p:nvPr/>
        </p:nvSpPr>
        <p:spPr>
          <a:xfrm>
            <a:off x="6924040" y="3730625"/>
            <a:ext cx="4611370" cy="524510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000" b="1" dirty="0">
                <a:solidFill>
                  <a:srgbClr val="000000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科技守护健康 粮食安全有“小薇”</a:t>
            </a:r>
            <a:endParaRPr lang="en-US" sz="1600" dirty="0"/>
          </a:p>
        </p:txBody>
      </p:sp>
      <p:sp>
        <p:nvSpPr>
          <p:cNvPr id="25" name="Shape 23"/>
          <p:cNvSpPr/>
          <p:nvPr/>
        </p:nvSpPr>
        <p:spPr>
          <a:xfrm>
            <a:off x="6454775" y="3679825"/>
            <a:ext cx="469265" cy="469265"/>
          </a:xfrm>
          <a:prstGeom prst="ellipse">
            <a:avLst/>
          </a:prstGeom>
          <a:gradFill flip="none" rotWithShape="1">
            <a:gsLst>
              <a:gs pos="2000">
                <a:srgbClr val="D1DCF2">
                  <a:alpha val="83000"/>
                </a:srgbClr>
              </a:gs>
              <a:gs pos="55000">
                <a:srgbClr val="4874CB">
                  <a:alpha val="69000"/>
                </a:srgbClr>
              </a:gs>
              <a:gs pos="100000">
                <a:srgbClr val="345FB6"/>
              </a:gs>
            </a:gsLst>
            <a:path path="circle">
              <a:fillToRect r="100000" b="100000"/>
            </a:path>
            <a:tileRect l="-100000" t="-100000"/>
          </a:gradFill>
        </p:spPr>
      </p:sp>
      <p:sp>
        <p:nvSpPr>
          <p:cNvPr id="26" name="Text 24"/>
          <p:cNvSpPr/>
          <p:nvPr/>
        </p:nvSpPr>
        <p:spPr>
          <a:xfrm>
            <a:off x="6454775" y="3679825"/>
            <a:ext cx="469265" cy="469265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27" name="Text 25"/>
          <p:cNvSpPr/>
          <p:nvPr/>
        </p:nvSpPr>
        <p:spPr>
          <a:xfrm>
            <a:off x="6474460" y="3717925"/>
            <a:ext cx="513080" cy="431165"/>
          </a:xfrm>
          <a:prstGeom prst="rect">
            <a:avLst/>
          </a:prstGeom>
          <a:noFill/>
        </p:spPr>
        <p:txBody>
          <a:bodyPr wrap="square" lIns="91440" tIns="45720" rIns="91440" bIns="4572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800" b="1" dirty="0">
                <a:solidFill>
                  <a:srgbClr val="FFFFF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04</a:t>
            </a:r>
            <a:endParaRPr lang="en-US" sz="1600" dirty="0"/>
          </a:p>
        </p:txBody>
      </p:sp>
      <p:sp>
        <p:nvSpPr>
          <p:cNvPr id="28" name="Text 26"/>
          <p:cNvSpPr/>
          <p:nvPr/>
        </p:nvSpPr>
        <p:spPr>
          <a:xfrm>
            <a:off x="6530340" y="4602480"/>
            <a:ext cx="1031875" cy="823595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400" b="1" dirty="0">
                <a:solidFill>
                  <a:srgbClr val="FFFFF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2</a:t>
            </a:r>
            <a:endParaRPr lang="en-US" sz="1600" dirty="0"/>
          </a:p>
        </p:txBody>
      </p:sp>
      <p:sp>
        <p:nvSpPr>
          <p:cNvPr id="29" name="Shape 27"/>
          <p:cNvSpPr/>
          <p:nvPr/>
        </p:nvSpPr>
        <p:spPr>
          <a:xfrm>
            <a:off x="6350000" y="4544695"/>
            <a:ext cx="5262880" cy="63373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2000">
                <a:srgbClr val="FFFFFF"/>
              </a:gs>
              <a:gs pos="55000">
                <a:srgbClr val="FFFFFF">
                  <a:alpha val="27000"/>
                </a:srgbClr>
              </a:gs>
              <a:gs pos="100000">
                <a:srgbClr val="FFFFFF"/>
              </a:gs>
            </a:gsLst>
            <a:lin ang="2700000" scaled="1"/>
          </a:gradFill>
          <a:ln w="19050">
            <a:solidFill>
              <a:srgbClr val="FFFFFF"/>
            </a:solidFill>
            <a:prstDash val="solid"/>
          </a:ln>
          <a:effectLst>
            <a:outerShdw blurRad="203200" dist="63500" dir="2700000" algn="bl" rotWithShape="0">
              <a:srgbClr val="6389D3">
                <a:alpha val="58039"/>
              </a:srgbClr>
            </a:outerShdw>
          </a:effectLst>
        </p:spPr>
      </p:sp>
      <p:sp>
        <p:nvSpPr>
          <p:cNvPr id="30" name="Text 28"/>
          <p:cNvSpPr/>
          <p:nvPr/>
        </p:nvSpPr>
        <p:spPr>
          <a:xfrm>
            <a:off x="6350000" y="4544695"/>
            <a:ext cx="5262880" cy="63373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31" name="Text 29"/>
          <p:cNvSpPr/>
          <p:nvPr/>
        </p:nvSpPr>
        <p:spPr>
          <a:xfrm>
            <a:off x="6924040" y="4684395"/>
            <a:ext cx="4674235" cy="480060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000" b="1" dirty="0">
                <a:solidFill>
                  <a:srgbClr val="000000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大科学开放创新 科技合作世界共赢</a:t>
            </a:r>
            <a:endParaRPr lang="en-US" sz="1600" dirty="0"/>
          </a:p>
        </p:txBody>
      </p:sp>
      <p:sp>
        <p:nvSpPr>
          <p:cNvPr id="32" name="Shape 30"/>
          <p:cNvSpPr/>
          <p:nvPr/>
        </p:nvSpPr>
        <p:spPr>
          <a:xfrm>
            <a:off x="6454775" y="4633595"/>
            <a:ext cx="469265" cy="469265"/>
          </a:xfrm>
          <a:prstGeom prst="ellipse">
            <a:avLst/>
          </a:prstGeom>
          <a:gradFill flip="none" rotWithShape="1">
            <a:gsLst>
              <a:gs pos="2000">
                <a:srgbClr val="D1DCF2">
                  <a:alpha val="83000"/>
                </a:srgbClr>
              </a:gs>
              <a:gs pos="55000">
                <a:srgbClr val="4874CB">
                  <a:alpha val="69000"/>
                </a:srgbClr>
              </a:gs>
              <a:gs pos="100000">
                <a:srgbClr val="345FB6"/>
              </a:gs>
            </a:gsLst>
            <a:path path="circle">
              <a:fillToRect r="100000" b="100000"/>
            </a:path>
            <a:tileRect l="-100000" t="-100000"/>
          </a:gradFill>
        </p:spPr>
      </p:sp>
      <p:sp>
        <p:nvSpPr>
          <p:cNvPr id="33" name="Text 31"/>
          <p:cNvSpPr/>
          <p:nvPr/>
        </p:nvSpPr>
        <p:spPr>
          <a:xfrm>
            <a:off x="6454775" y="4633595"/>
            <a:ext cx="469265" cy="469265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34" name="Text 32"/>
          <p:cNvSpPr/>
          <p:nvPr/>
        </p:nvSpPr>
        <p:spPr>
          <a:xfrm>
            <a:off x="6453505" y="4664710"/>
            <a:ext cx="513080" cy="431165"/>
          </a:xfrm>
          <a:prstGeom prst="rect">
            <a:avLst/>
          </a:prstGeom>
          <a:noFill/>
        </p:spPr>
        <p:txBody>
          <a:bodyPr wrap="square" lIns="91440" tIns="45720" rIns="91440" bIns="4572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800" b="1" dirty="0">
                <a:solidFill>
                  <a:srgbClr val="FFFFF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05</a:t>
            </a:r>
            <a:endParaRPr lang="en-US" sz="1600" dirty="0"/>
          </a:p>
        </p:txBody>
      </p:sp>
      <p:sp>
        <p:nvSpPr>
          <p:cNvPr id="35" name="Text 33"/>
          <p:cNvSpPr/>
          <p:nvPr/>
        </p:nvSpPr>
        <p:spPr>
          <a:xfrm>
            <a:off x="6530340" y="5563870"/>
            <a:ext cx="1031875" cy="823595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400" b="1" dirty="0">
                <a:solidFill>
                  <a:srgbClr val="FFFFF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2</a:t>
            </a:r>
            <a:endParaRPr lang="en-US" sz="1600" dirty="0"/>
          </a:p>
        </p:txBody>
      </p:sp>
      <p:sp>
        <p:nvSpPr>
          <p:cNvPr id="36" name="Shape 34"/>
          <p:cNvSpPr/>
          <p:nvPr/>
        </p:nvSpPr>
        <p:spPr>
          <a:xfrm>
            <a:off x="6350000" y="5506085"/>
            <a:ext cx="5262880" cy="63373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2000">
                <a:srgbClr val="FFFFFF"/>
              </a:gs>
              <a:gs pos="55000">
                <a:srgbClr val="FFFFFF">
                  <a:alpha val="27000"/>
                </a:srgbClr>
              </a:gs>
              <a:gs pos="100000">
                <a:srgbClr val="FFFFFF"/>
              </a:gs>
            </a:gsLst>
            <a:lin ang="2700000" scaled="1"/>
          </a:gradFill>
          <a:ln w="19050">
            <a:solidFill>
              <a:srgbClr val="FFFFFF"/>
            </a:solidFill>
            <a:prstDash val="solid"/>
          </a:ln>
          <a:effectLst>
            <a:outerShdw blurRad="203200" dist="63500" dir="2700000" algn="bl" rotWithShape="0">
              <a:srgbClr val="6389D3">
                <a:alpha val="58039"/>
              </a:srgbClr>
            </a:outerShdw>
          </a:effectLst>
        </p:spPr>
      </p:sp>
      <p:sp>
        <p:nvSpPr>
          <p:cNvPr id="37" name="Text 35"/>
          <p:cNvSpPr/>
          <p:nvPr/>
        </p:nvSpPr>
        <p:spPr>
          <a:xfrm>
            <a:off x="6350000" y="5506085"/>
            <a:ext cx="5262880" cy="63373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38" name="Text 36"/>
          <p:cNvSpPr/>
          <p:nvPr/>
        </p:nvSpPr>
        <p:spPr>
          <a:xfrm>
            <a:off x="6924040" y="5631815"/>
            <a:ext cx="5203190" cy="459105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000" b="1" dirty="0">
                <a:solidFill>
                  <a:srgbClr val="000000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嫦娥六号首次实现月球背面采样返回</a:t>
            </a:r>
            <a:endParaRPr lang="en-US" sz="1600" dirty="0"/>
          </a:p>
        </p:txBody>
      </p:sp>
      <p:sp>
        <p:nvSpPr>
          <p:cNvPr id="39" name="Shape 37"/>
          <p:cNvSpPr/>
          <p:nvPr/>
        </p:nvSpPr>
        <p:spPr>
          <a:xfrm>
            <a:off x="6454775" y="5594985"/>
            <a:ext cx="469265" cy="469265"/>
          </a:xfrm>
          <a:prstGeom prst="ellipse">
            <a:avLst/>
          </a:prstGeom>
          <a:gradFill flip="none" rotWithShape="1">
            <a:gsLst>
              <a:gs pos="2000">
                <a:srgbClr val="D1DCF2">
                  <a:alpha val="83000"/>
                </a:srgbClr>
              </a:gs>
              <a:gs pos="55000">
                <a:srgbClr val="4874CB">
                  <a:alpha val="69000"/>
                </a:srgbClr>
              </a:gs>
              <a:gs pos="100000">
                <a:srgbClr val="345FB6"/>
              </a:gs>
            </a:gsLst>
            <a:path path="circle">
              <a:fillToRect r="100000" b="100000"/>
            </a:path>
            <a:tileRect l="-100000" t="-100000"/>
          </a:gradFill>
        </p:spPr>
      </p:sp>
      <p:sp>
        <p:nvSpPr>
          <p:cNvPr id="40" name="Text 38"/>
          <p:cNvSpPr/>
          <p:nvPr/>
        </p:nvSpPr>
        <p:spPr>
          <a:xfrm>
            <a:off x="6454775" y="5594985"/>
            <a:ext cx="469265" cy="469265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41" name="Text 39"/>
          <p:cNvSpPr/>
          <p:nvPr/>
        </p:nvSpPr>
        <p:spPr>
          <a:xfrm>
            <a:off x="6453505" y="5626100"/>
            <a:ext cx="513080" cy="431165"/>
          </a:xfrm>
          <a:prstGeom prst="rect">
            <a:avLst/>
          </a:prstGeom>
          <a:noFill/>
        </p:spPr>
        <p:txBody>
          <a:bodyPr wrap="square" lIns="91440" tIns="45720" rIns="91440" bIns="4572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800" b="1" dirty="0">
                <a:solidFill>
                  <a:srgbClr val="FFFFF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06</a:t>
            </a:r>
            <a:endParaRPr lang="en-US" sz="1600" dirty="0"/>
          </a:p>
        </p:txBody>
      </p:sp>
      <p:sp>
        <p:nvSpPr>
          <p:cNvPr id="42" name="Text 40"/>
          <p:cNvSpPr/>
          <p:nvPr/>
        </p:nvSpPr>
        <p:spPr>
          <a:xfrm>
            <a:off x="462915" y="2383155"/>
            <a:ext cx="2174240" cy="975995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4800" b="1" dirty="0">
                <a:solidFill>
                  <a:srgbClr val="4874CB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目录</a:t>
            </a:r>
            <a:endParaRPr lang="en-US" sz="1600" dirty="0"/>
          </a:p>
        </p:txBody>
      </p:sp>
      <p:pic>
        <p:nvPicPr>
          <p:cNvPr id="43" name="Image 0" descr="https://kimi-img.moonshot.cn/pub/slides/slides_tmpl/image/25-06-01-00:29:35-d0tisrs75iks2gau4o7g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90395" y="2610485"/>
            <a:ext cx="1902460" cy="461645"/>
          </a:xfrm>
          <a:prstGeom prst="rect">
            <a:avLst/>
          </a:prstGeom>
        </p:spPr>
      </p:pic>
      <p:pic>
        <p:nvPicPr>
          <p:cNvPr id="44" name="Image 1" descr="https://kimi-img.moonshot.cn/pub/slides/slides_tmpl/image/25-06-01-00:29:35-d0tisrs75iks2gau4o9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84560" y="2884805"/>
            <a:ext cx="303530" cy="142875"/>
          </a:xfrm>
          <a:prstGeom prst="rect">
            <a:avLst/>
          </a:prstGeom>
        </p:spPr>
      </p:pic>
      <p:pic>
        <p:nvPicPr>
          <p:cNvPr id="45" name="Image 2" descr="https://kimi-img.moonshot.cn/pub/slides/slides_tmpl/image/25-06-01-00:29:37-d0tissc75iks2gau4oa0.png"/>
          <p:cNvPicPr>
            <a:picLocks noChangeAspect="1"/>
          </p:cNvPicPr>
          <p:nvPr/>
        </p:nvPicPr>
        <p:blipFill>
          <a:blip r:embed="rId3">
            <a:alphaModFix amt="37000"/>
          </a:blip>
          <a:srcRect t="65733" r="67587" b="5067"/>
          <a:stretch>
            <a:fillRect/>
          </a:stretch>
        </p:blipFill>
        <p:spPr>
          <a:xfrm>
            <a:off x="11571984" y="23052"/>
            <a:ext cx="589280" cy="556895"/>
          </a:xfrm>
          <a:prstGeom prst="rect">
            <a:avLst/>
          </a:prstGeom>
        </p:spPr>
      </p:pic>
      <p:pic>
        <p:nvPicPr>
          <p:cNvPr id="47" name="Image 3" descr="https://kimi-img.moonshot.cn/pub/slides/slides_tmpl/image/25-06-01-00:29:36-d0tiss475iks2gau4o9g.png"/>
          <p:cNvPicPr>
            <a:picLocks noChangeAspect="1"/>
          </p:cNvPicPr>
          <p:nvPr/>
        </p:nvPicPr>
        <p:blipFill>
          <a:blip r:embed="rId4"/>
          <a:srcRect b="6991"/>
          <a:stretch>
            <a:fillRect/>
          </a:stretch>
        </p:blipFill>
        <p:spPr>
          <a:xfrm>
            <a:off x="7490460" y="392430"/>
            <a:ext cx="4070350" cy="249237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3000">
              <a:srgbClr val="94B9FF">
                <a:alpha val="74000"/>
              </a:srgbClr>
            </a:gs>
            <a:gs pos="40000">
              <a:srgbClr val="94B9FF">
                <a:alpha val="34000"/>
              </a:srgbClr>
            </a:gs>
            <a:gs pos="63000">
              <a:srgbClr val="94B9FF">
                <a:alpha val="43000"/>
              </a:srgbClr>
            </a:gs>
            <a:gs pos="84000">
              <a:srgbClr val="94B9FF">
                <a:alpha val="45000"/>
              </a:srgb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6-01-00:29:41-d0tistc75iks2gau4oag.png"/>
          <p:cNvPicPr>
            <a:picLocks noChangeAspect="1"/>
          </p:cNvPicPr>
          <p:nvPr/>
        </p:nvPicPr>
        <p:blipFill>
          <a:blip r:embed="rId1"/>
          <a:srcRect l="20060" t="9520" b="9520"/>
          <a:stretch>
            <a:fillRect/>
          </a:stretch>
        </p:blipFill>
        <p:spPr>
          <a:xfrm>
            <a:off x="-831215" y="0"/>
            <a:ext cx="6771640" cy="6857365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5654675" y="1541780"/>
            <a:ext cx="5505450" cy="63373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2000">
                <a:srgbClr val="FFFFFF"/>
              </a:gs>
              <a:gs pos="55000">
                <a:srgbClr val="FFFFFF">
                  <a:alpha val="27000"/>
                </a:srgbClr>
              </a:gs>
              <a:gs pos="100000">
                <a:srgbClr val="FFFFFF"/>
              </a:gs>
            </a:gsLst>
            <a:lin ang="2700000" scaled="1"/>
          </a:gradFill>
          <a:ln w="19050">
            <a:solidFill>
              <a:srgbClr val="FFFFFF"/>
            </a:solidFill>
            <a:prstDash val="solid"/>
          </a:ln>
          <a:effectLst>
            <a:outerShdw blurRad="203200" dist="63500" dir="2700000" algn="bl" rotWithShape="0">
              <a:srgbClr val="6389D3">
                <a:alpha val="58039"/>
              </a:srgbClr>
            </a:outerShdw>
          </a:effectLst>
        </p:spPr>
      </p:sp>
      <p:sp>
        <p:nvSpPr>
          <p:cNvPr id="4" name="Text 1"/>
          <p:cNvSpPr/>
          <p:nvPr/>
        </p:nvSpPr>
        <p:spPr>
          <a:xfrm>
            <a:off x="5654675" y="1541780"/>
            <a:ext cx="4559935" cy="63373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5" name="Text 2"/>
          <p:cNvSpPr/>
          <p:nvPr/>
        </p:nvSpPr>
        <p:spPr>
          <a:xfrm>
            <a:off x="6228715" y="1681480"/>
            <a:ext cx="5225415" cy="524510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000" b="1" dirty="0">
                <a:solidFill>
                  <a:srgbClr val="000000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“祖冲之三号”量子计算机刷新世界纪录</a:t>
            </a:r>
            <a:endParaRPr lang="en-US" sz="1600" dirty="0"/>
          </a:p>
        </p:txBody>
      </p:sp>
      <p:sp>
        <p:nvSpPr>
          <p:cNvPr id="6" name="Shape 3"/>
          <p:cNvSpPr/>
          <p:nvPr/>
        </p:nvSpPr>
        <p:spPr>
          <a:xfrm>
            <a:off x="5759450" y="1630680"/>
            <a:ext cx="469265" cy="469265"/>
          </a:xfrm>
          <a:prstGeom prst="ellipse">
            <a:avLst/>
          </a:prstGeom>
          <a:gradFill flip="none" rotWithShape="1">
            <a:gsLst>
              <a:gs pos="2000">
                <a:srgbClr val="D1DCF2">
                  <a:alpha val="83000"/>
                </a:srgbClr>
              </a:gs>
              <a:gs pos="55000">
                <a:srgbClr val="4874CB">
                  <a:alpha val="69000"/>
                </a:srgbClr>
              </a:gs>
              <a:gs pos="100000">
                <a:srgbClr val="345FB6"/>
              </a:gs>
            </a:gsLst>
            <a:path path="circle">
              <a:fillToRect r="100000" b="100000"/>
            </a:path>
            <a:tileRect l="-100000" t="-100000"/>
          </a:gradFill>
        </p:spPr>
      </p:sp>
      <p:sp>
        <p:nvSpPr>
          <p:cNvPr id="7" name="Text 4"/>
          <p:cNvSpPr/>
          <p:nvPr/>
        </p:nvSpPr>
        <p:spPr>
          <a:xfrm>
            <a:off x="5759450" y="1630680"/>
            <a:ext cx="469265" cy="469265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8" name="Text 5"/>
          <p:cNvSpPr/>
          <p:nvPr/>
        </p:nvSpPr>
        <p:spPr>
          <a:xfrm>
            <a:off x="5779135" y="1668780"/>
            <a:ext cx="513080" cy="431165"/>
          </a:xfrm>
          <a:prstGeom prst="rect">
            <a:avLst/>
          </a:prstGeom>
          <a:noFill/>
        </p:spPr>
        <p:txBody>
          <a:bodyPr wrap="square" lIns="91440" tIns="45720" rIns="91440" bIns="4572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800" b="1" dirty="0">
                <a:solidFill>
                  <a:srgbClr val="FFFFF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07</a:t>
            </a:r>
            <a:endParaRPr lang="en-US" sz="1600" dirty="0"/>
          </a:p>
        </p:txBody>
      </p:sp>
      <p:sp>
        <p:nvSpPr>
          <p:cNvPr id="9" name="Text 6"/>
          <p:cNvSpPr/>
          <p:nvPr/>
        </p:nvSpPr>
        <p:spPr>
          <a:xfrm>
            <a:off x="5835015" y="2752090"/>
            <a:ext cx="1031875" cy="823595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400" b="1" dirty="0">
                <a:solidFill>
                  <a:srgbClr val="FFFFF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2</a:t>
            </a:r>
            <a:endParaRPr lang="en-US" sz="1600" dirty="0"/>
          </a:p>
        </p:txBody>
      </p:sp>
      <p:sp>
        <p:nvSpPr>
          <p:cNvPr id="10" name="Shape 7"/>
          <p:cNvSpPr/>
          <p:nvPr/>
        </p:nvSpPr>
        <p:spPr>
          <a:xfrm>
            <a:off x="5654675" y="2694305"/>
            <a:ext cx="4559935" cy="63373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2000">
                <a:srgbClr val="FFFFFF"/>
              </a:gs>
              <a:gs pos="55000">
                <a:srgbClr val="FFFFFF">
                  <a:alpha val="27000"/>
                </a:srgbClr>
              </a:gs>
              <a:gs pos="100000">
                <a:srgbClr val="FFFFFF"/>
              </a:gs>
            </a:gsLst>
            <a:lin ang="2700000" scaled="1"/>
          </a:gradFill>
          <a:ln w="19050">
            <a:solidFill>
              <a:srgbClr val="FFFFFF"/>
            </a:solidFill>
            <a:prstDash val="solid"/>
          </a:ln>
          <a:effectLst>
            <a:outerShdw blurRad="203200" dist="63500" dir="2700000" algn="bl" rotWithShape="0">
              <a:srgbClr val="6389D3">
                <a:alpha val="58039"/>
              </a:srgbClr>
            </a:outerShdw>
          </a:effectLst>
        </p:spPr>
      </p:sp>
      <p:sp>
        <p:nvSpPr>
          <p:cNvPr id="11" name="Text 8"/>
          <p:cNvSpPr/>
          <p:nvPr/>
        </p:nvSpPr>
        <p:spPr>
          <a:xfrm>
            <a:off x="5654675" y="2694305"/>
            <a:ext cx="4559935" cy="63373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2" name="Text 9"/>
          <p:cNvSpPr/>
          <p:nvPr/>
        </p:nvSpPr>
        <p:spPr>
          <a:xfrm>
            <a:off x="6228715" y="2834005"/>
            <a:ext cx="4092575" cy="480060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000" b="1" dirty="0">
                <a:solidFill>
                  <a:srgbClr val="000000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DeepSeek AI大模型惊艳世界</a:t>
            </a:r>
            <a:endParaRPr lang="en-US" sz="1600" dirty="0"/>
          </a:p>
        </p:txBody>
      </p:sp>
      <p:sp>
        <p:nvSpPr>
          <p:cNvPr id="13" name="Shape 10"/>
          <p:cNvSpPr/>
          <p:nvPr/>
        </p:nvSpPr>
        <p:spPr>
          <a:xfrm>
            <a:off x="5759450" y="2783205"/>
            <a:ext cx="469265" cy="469265"/>
          </a:xfrm>
          <a:prstGeom prst="ellipse">
            <a:avLst/>
          </a:prstGeom>
          <a:gradFill flip="none" rotWithShape="1">
            <a:gsLst>
              <a:gs pos="2000">
                <a:srgbClr val="D1DCF2">
                  <a:alpha val="83000"/>
                </a:srgbClr>
              </a:gs>
              <a:gs pos="55000">
                <a:srgbClr val="4874CB">
                  <a:alpha val="69000"/>
                </a:srgbClr>
              </a:gs>
              <a:gs pos="100000">
                <a:srgbClr val="345FB6"/>
              </a:gs>
            </a:gsLst>
            <a:path path="circle">
              <a:fillToRect r="100000" b="100000"/>
            </a:path>
            <a:tileRect l="-100000" t="-100000"/>
          </a:gradFill>
        </p:spPr>
      </p:sp>
      <p:sp>
        <p:nvSpPr>
          <p:cNvPr id="14" name="Text 11"/>
          <p:cNvSpPr/>
          <p:nvPr/>
        </p:nvSpPr>
        <p:spPr>
          <a:xfrm>
            <a:off x="5759450" y="2783205"/>
            <a:ext cx="469265" cy="469265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5" name="Text 12"/>
          <p:cNvSpPr/>
          <p:nvPr/>
        </p:nvSpPr>
        <p:spPr>
          <a:xfrm>
            <a:off x="5758180" y="2814320"/>
            <a:ext cx="513080" cy="431165"/>
          </a:xfrm>
          <a:prstGeom prst="rect">
            <a:avLst/>
          </a:prstGeom>
          <a:noFill/>
        </p:spPr>
        <p:txBody>
          <a:bodyPr wrap="square" lIns="91440" tIns="45720" rIns="91440" bIns="4572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800" b="1" dirty="0">
                <a:solidFill>
                  <a:srgbClr val="FFFFF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08</a:t>
            </a:r>
            <a:endParaRPr lang="en-US" sz="1600" dirty="0"/>
          </a:p>
        </p:txBody>
      </p:sp>
      <p:sp>
        <p:nvSpPr>
          <p:cNvPr id="16" name="Text 13"/>
          <p:cNvSpPr/>
          <p:nvPr/>
        </p:nvSpPr>
        <p:spPr>
          <a:xfrm>
            <a:off x="5654675" y="3887470"/>
            <a:ext cx="1031875" cy="823595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400" b="1" dirty="0">
                <a:solidFill>
                  <a:srgbClr val="FFFFF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2</a:t>
            </a:r>
            <a:endParaRPr lang="en-US" sz="1600" dirty="0"/>
          </a:p>
        </p:txBody>
      </p:sp>
      <p:sp>
        <p:nvSpPr>
          <p:cNvPr id="17" name="Shape 14"/>
          <p:cNvSpPr/>
          <p:nvPr/>
        </p:nvSpPr>
        <p:spPr>
          <a:xfrm>
            <a:off x="5654675" y="3829685"/>
            <a:ext cx="5328920" cy="63373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2000">
                <a:srgbClr val="FFFFFF"/>
              </a:gs>
              <a:gs pos="55000">
                <a:srgbClr val="FFFFFF">
                  <a:alpha val="27000"/>
                </a:srgbClr>
              </a:gs>
              <a:gs pos="100000">
                <a:srgbClr val="FFFFFF"/>
              </a:gs>
            </a:gsLst>
            <a:lin ang="2700000" scaled="1"/>
          </a:gradFill>
          <a:ln w="19050">
            <a:solidFill>
              <a:srgbClr val="FFFFFF"/>
            </a:solidFill>
            <a:prstDash val="solid"/>
          </a:ln>
          <a:effectLst>
            <a:outerShdw blurRad="203200" dist="63500" dir="2700000" algn="bl" rotWithShape="0">
              <a:srgbClr val="6389D3">
                <a:alpha val="58039"/>
              </a:srgbClr>
            </a:outerShdw>
          </a:effectLst>
        </p:spPr>
      </p:sp>
      <p:sp>
        <p:nvSpPr>
          <p:cNvPr id="18" name="Text 15"/>
          <p:cNvSpPr/>
          <p:nvPr/>
        </p:nvSpPr>
        <p:spPr>
          <a:xfrm>
            <a:off x="5654675" y="3829685"/>
            <a:ext cx="5497830" cy="63373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9" name="Text 16"/>
          <p:cNvSpPr/>
          <p:nvPr/>
        </p:nvSpPr>
        <p:spPr>
          <a:xfrm>
            <a:off x="6229350" y="3968115"/>
            <a:ext cx="5010785" cy="459105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 marL="0" algn="l">
              <a:lnSpc>
                <a:spcPct val="100000"/>
              </a:lnSpc>
              <a:buClrTx/>
              <a:buSzTx/>
              <a:buFontTx/>
              <a:buNone/>
            </a:pPr>
            <a:r>
              <a:rPr lang="en-US" sz="2000" b="1" dirty="0">
                <a:solidFill>
                  <a:srgbClr val="000000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“梦想”号大洋钻探船 地学研究改变者</a:t>
            </a:r>
            <a:endParaRPr lang="en-US" sz="2000" b="1" dirty="0">
              <a:solidFill>
                <a:srgbClr val="000000"/>
              </a:solidFill>
              <a:latin typeface="MiSans" pitchFamily="34" charset="-122"/>
              <a:ea typeface="MiSans" pitchFamily="34" charset="-122"/>
              <a:cs typeface="MiSans" pitchFamily="34" charset="-120"/>
            </a:endParaRPr>
          </a:p>
        </p:txBody>
      </p:sp>
      <p:sp>
        <p:nvSpPr>
          <p:cNvPr id="20" name="Shape 17"/>
          <p:cNvSpPr/>
          <p:nvPr/>
        </p:nvSpPr>
        <p:spPr>
          <a:xfrm>
            <a:off x="5759450" y="3918585"/>
            <a:ext cx="469265" cy="469265"/>
          </a:xfrm>
          <a:prstGeom prst="ellipse">
            <a:avLst/>
          </a:prstGeom>
          <a:gradFill flip="none" rotWithShape="1">
            <a:gsLst>
              <a:gs pos="2000">
                <a:srgbClr val="D1DCF2">
                  <a:alpha val="83000"/>
                </a:srgbClr>
              </a:gs>
              <a:gs pos="55000">
                <a:srgbClr val="4874CB">
                  <a:alpha val="69000"/>
                </a:srgbClr>
              </a:gs>
              <a:gs pos="100000">
                <a:srgbClr val="345FB6"/>
              </a:gs>
            </a:gsLst>
            <a:path path="circle">
              <a:fillToRect r="100000" b="100000"/>
            </a:path>
            <a:tileRect l="-100000" t="-100000"/>
          </a:gradFill>
        </p:spPr>
      </p:sp>
      <p:sp>
        <p:nvSpPr>
          <p:cNvPr id="21" name="Text 18"/>
          <p:cNvSpPr/>
          <p:nvPr/>
        </p:nvSpPr>
        <p:spPr>
          <a:xfrm>
            <a:off x="5759450" y="3918585"/>
            <a:ext cx="469265" cy="469265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22" name="Text 19"/>
          <p:cNvSpPr/>
          <p:nvPr/>
        </p:nvSpPr>
        <p:spPr>
          <a:xfrm>
            <a:off x="5758180" y="3949700"/>
            <a:ext cx="513080" cy="431165"/>
          </a:xfrm>
          <a:prstGeom prst="rect">
            <a:avLst/>
          </a:prstGeom>
          <a:noFill/>
        </p:spPr>
        <p:txBody>
          <a:bodyPr wrap="square" lIns="91440" tIns="45720" rIns="91440" bIns="4572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800" b="1" dirty="0">
                <a:solidFill>
                  <a:srgbClr val="FFFFF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09</a:t>
            </a:r>
            <a:endParaRPr lang="en-US" sz="1600" dirty="0"/>
          </a:p>
        </p:txBody>
      </p:sp>
      <p:sp>
        <p:nvSpPr>
          <p:cNvPr id="23" name="Shape 20"/>
          <p:cNvSpPr/>
          <p:nvPr/>
        </p:nvSpPr>
        <p:spPr>
          <a:xfrm>
            <a:off x="5675630" y="4991735"/>
            <a:ext cx="5272405" cy="63373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2000">
                <a:srgbClr val="FFFFFF"/>
              </a:gs>
              <a:gs pos="55000">
                <a:srgbClr val="FFFFFF">
                  <a:alpha val="27000"/>
                </a:srgbClr>
              </a:gs>
              <a:gs pos="100000">
                <a:srgbClr val="FFFFFF"/>
              </a:gs>
            </a:gsLst>
            <a:lin ang="2700000" scaled="1"/>
          </a:gradFill>
          <a:ln w="19050">
            <a:solidFill>
              <a:srgbClr val="FFFFFF"/>
            </a:solidFill>
            <a:prstDash val="solid"/>
          </a:ln>
          <a:effectLst>
            <a:outerShdw blurRad="203200" dist="63500" dir="2700000" algn="bl" rotWithShape="0">
              <a:srgbClr val="6389D3">
                <a:alpha val="58039"/>
              </a:srgbClr>
            </a:outerShdw>
          </a:effectLst>
        </p:spPr>
      </p:sp>
      <p:sp>
        <p:nvSpPr>
          <p:cNvPr id="24" name="Text 21"/>
          <p:cNvSpPr/>
          <p:nvPr/>
        </p:nvSpPr>
        <p:spPr>
          <a:xfrm>
            <a:off x="5654675" y="4979035"/>
            <a:ext cx="5241290" cy="63373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25" name="Text 22"/>
          <p:cNvSpPr/>
          <p:nvPr/>
        </p:nvSpPr>
        <p:spPr>
          <a:xfrm>
            <a:off x="6228715" y="5118735"/>
            <a:ext cx="4640580" cy="524510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000" b="1" dirty="0">
                <a:solidFill>
                  <a:srgbClr val="000000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CR450高速动车组 核心技术天花板</a:t>
            </a:r>
            <a:endParaRPr lang="en-US" sz="1600" dirty="0"/>
          </a:p>
        </p:txBody>
      </p:sp>
      <p:sp>
        <p:nvSpPr>
          <p:cNvPr id="26" name="Shape 23"/>
          <p:cNvSpPr/>
          <p:nvPr/>
        </p:nvSpPr>
        <p:spPr>
          <a:xfrm>
            <a:off x="5759450" y="5067935"/>
            <a:ext cx="469265" cy="469265"/>
          </a:xfrm>
          <a:prstGeom prst="ellipse">
            <a:avLst/>
          </a:prstGeom>
          <a:gradFill flip="none" rotWithShape="1">
            <a:gsLst>
              <a:gs pos="2000">
                <a:srgbClr val="D1DCF2">
                  <a:alpha val="83000"/>
                </a:srgbClr>
              </a:gs>
              <a:gs pos="55000">
                <a:srgbClr val="4874CB">
                  <a:alpha val="69000"/>
                </a:srgbClr>
              </a:gs>
              <a:gs pos="100000">
                <a:srgbClr val="345FB6"/>
              </a:gs>
            </a:gsLst>
            <a:path path="circle">
              <a:fillToRect r="100000" b="100000"/>
            </a:path>
            <a:tileRect l="-100000" t="-100000"/>
          </a:gradFill>
        </p:spPr>
      </p:sp>
      <p:sp>
        <p:nvSpPr>
          <p:cNvPr id="27" name="Text 24"/>
          <p:cNvSpPr/>
          <p:nvPr/>
        </p:nvSpPr>
        <p:spPr>
          <a:xfrm>
            <a:off x="5759450" y="5067935"/>
            <a:ext cx="469265" cy="469265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28" name="Text 25"/>
          <p:cNvSpPr/>
          <p:nvPr/>
        </p:nvSpPr>
        <p:spPr>
          <a:xfrm>
            <a:off x="5779135" y="5106035"/>
            <a:ext cx="513080" cy="431165"/>
          </a:xfrm>
          <a:prstGeom prst="rect">
            <a:avLst/>
          </a:prstGeom>
          <a:noFill/>
        </p:spPr>
        <p:txBody>
          <a:bodyPr wrap="square" lIns="91440" tIns="45720" rIns="91440" bIns="4572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800" b="1" dirty="0">
                <a:solidFill>
                  <a:srgbClr val="FFFFF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10</a:t>
            </a:r>
            <a:endParaRPr lang="en-US" sz="1600" dirty="0"/>
          </a:p>
        </p:txBody>
      </p:sp>
      <p:sp>
        <p:nvSpPr>
          <p:cNvPr id="29" name="Text 26"/>
          <p:cNvSpPr/>
          <p:nvPr/>
        </p:nvSpPr>
        <p:spPr>
          <a:xfrm>
            <a:off x="560705" y="2338705"/>
            <a:ext cx="2174240" cy="975995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800" dirty="0">
                <a:solidFill>
                  <a:srgbClr val="333333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 </a:t>
            </a:r>
            <a:endParaRPr lang="en-US" sz="1600" dirty="0"/>
          </a:p>
        </p:txBody>
      </p:sp>
      <p:pic>
        <p:nvPicPr>
          <p:cNvPr id="30" name="Image 1" descr="https://kimi-img.moonshot.cn/pub/slides/slides_tmpl/image/25-06-01-00:29:37-d0tissc75iks2gau4oa0.png"/>
          <p:cNvPicPr>
            <a:picLocks noChangeAspect="1"/>
          </p:cNvPicPr>
          <p:nvPr/>
        </p:nvPicPr>
        <p:blipFill>
          <a:blip r:embed="rId2">
            <a:alphaModFix amt="37000"/>
          </a:blip>
          <a:srcRect t="65733" r="67587" b="5067"/>
          <a:stretch>
            <a:fillRect/>
          </a:stretch>
        </p:blipFill>
        <p:spPr>
          <a:xfrm>
            <a:off x="826770" y="1979295"/>
            <a:ext cx="589280" cy="556895"/>
          </a:xfrm>
          <a:prstGeom prst="rect">
            <a:avLst/>
          </a:prstGeom>
        </p:spPr>
      </p:pic>
      <p:sp>
        <p:nvSpPr>
          <p:cNvPr id="31" name="Shape 27"/>
          <p:cNvSpPr/>
          <p:nvPr/>
        </p:nvSpPr>
        <p:spPr>
          <a:xfrm rot="13620000">
            <a:off x="1042670" y="1784350"/>
            <a:ext cx="3380740" cy="3393440"/>
          </a:xfrm>
          <a:prstGeom prst="ellipse">
            <a:avLst/>
          </a:prstGeom>
          <a:gradFill flip="none" rotWithShape="1">
            <a:gsLst>
              <a:gs pos="0">
                <a:srgbClr val="6389D3">
                  <a:alpha val="70000"/>
                </a:srgbClr>
              </a:gs>
              <a:gs pos="36000">
                <a:srgbClr val="6389D3">
                  <a:alpha val="65000"/>
                </a:srgbClr>
              </a:gs>
              <a:gs pos="70000">
                <a:srgbClr val="6389D3">
                  <a:alpha val="54000"/>
                </a:srgbClr>
              </a:gs>
              <a:gs pos="91000">
                <a:srgbClr val="6389D3">
                  <a:alpha val="40000"/>
                </a:srgbClr>
              </a:gs>
            </a:gsLst>
            <a:lin ang="5400000" scaled="1"/>
          </a:gradFill>
        </p:spPr>
      </p:sp>
      <p:sp>
        <p:nvSpPr>
          <p:cNvPr id="32" name="Text 28"/>
          <p:cNvSpPr/>
          <p:nvPr/>
        </p:nvSpPr>
        <p:spPr>
          <a:xfrm rot="13620000">
            <a:off x="1042670" y="1784350"/>
            <a:ext cx="3380740" cy="339344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33" name="Text 29"/>
          <p:cNvSpPr/>
          <p:nvPr/>
        </p:nvSpPr>
        <p:spPr>
          <a:xfrm>
            <a:off x="1810385" y="2507615"/>
            <a:ext cx="1245394" cy="2378710"/>
          </a:xfrm>
          <a:prstGeom prst="rect">
            <a:avLst/>
          </a:prstGeom>
          <a:noFill/>
        </p:spPr>
        <p:txBody>
          <a:bodyPr vert="eaVert" wrap="square" lIns="91440" tIns="45720" rIns="91440" bIns="45720" rtlCol="0" anchor="t">
            <a:spAutoFit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7400" b="1" dirty="0">
                <a:solidFill>
                  <a:srgbClr val="FFFFF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目录</a:t>
            </a:r>
            <a:endParaRPr lang="en-US" sz="1600" dirty="0"/>
          </a:p>
        </p:txBody>
      </p:sp>
      <p:sp>
        <p:nvSpPr>
          <p:cNvPr id="34" name="Shape 30"/>
          <p:cNvSpPr/>
          <p:nvPr/>
        </p:nvSpPr>
        <p:spPr>
          <a:xfrm rot="13620000">
            <a:off x="758190" y="1519555"/>
            <a:ext cx="3947160" cy="3962400"/>
          </a:xfrm>
          <a:prstGeom prst="ellipse">
            <a:avLst/>
          </a:prstGeom>
          <a:solidFill>
            <a:srgbClr val="000000">
              <a:alpha val="0"/>
            </a:srgbClr>
          </a:solidFill>
          <a:ln w="19050">
            <a:solidFill>
              <a:srgbClr val="B5C7EA"/>
            </a:solidFill>
            <a:prstDash val="dash"/>
          </a:ln>
        </p:spPr>
      </p:sp>
      <p:sp>
        <p:nvSpPr>
          <p:cNvPr id="35" name="Text 31"/>
          <p:cNvSpPr/>
          <p:nvPr/>
        </p:nvSpPr>
        <p:spPr>
          <a:xfrm rot="13620000">
            <a:off x="758190" y="1519555"/>
            <a:ext cx="3947160" cy="396240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36" name="Shape 32"/>
          <p:cNvSpPr/>
          <p:nvPr/>
        </p:nvSpPr>
        <p:spPr>
          <a:xfrm rot="14760000">
            <a:off x="4311015" y="2363470"/>
            <a:ext cx="153670" cy="153670"/>
          </a:xfrm>
          <a:prstGeom prst="ellipse">
            <a:avLst/>
          </a:prstGeom>
          <a:gradFill flip="none" rotWithShape="1">
            <a:gsLst>
              <a:gs pos="0">
                <a:srgbClr val="D1DCF2">
                  <a:alpha val="14000"/>
                </a:srgbClr>
              </a:gs>
              <a:gs pos="22000">
                <a:srgbClr val="B3CBF9"/>
              </a:gs>
              <a:gs pos="45000">
                <a:srgbClr val="94B9FF"/>
              </a:gs>
              <a:gs pos="66000">
                <a:srgbClr val="94B9FF"/>
              </a:gs>
            </a:gsLst>
            <a:lin ang="5400000" scaled="1"/>
          </a:gradFill>
        </p:spPr>
      </p:sp>
      <p:sp>
        <p:nvSpPr>
          <p:cNvPr id="37" name="Text 33"/>
          <p:cNvSpPr/>
          <p:nvPr/>
        </p:nvSpPr>
        <p:spPr>
          <a:xfrm rot="14760000">
            <a:off x="4311015" y="2363470"/>
            <a:ext cx="153670" cy="15367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38" name="Shape 34"/>
          <p:cNvSpPr/>
          <p:nvPr/>
        </p:nvSpPr>
        <p:spPr>
          <a:xfrm rot="14760000">
            <a:off x="1132205" y="4723130"/>
            <a:ext cx="180340" cy="180340"/>
          </a:xfrm>
          <a:prstGeom prst="ellipse">
            <a:avLst/>
          </a:prstGeom>
          <a:gradFill flip="none" rotWithShape="1">
            <a:gsLst>
              <a:gs pos="0">
                <a:srgbClr val="D1DCF2">
                  <a:alpha val="14000"/>
                </a:srgbClr>
              </a:gs>
              <a:gs pos="22000">
                <a:srgbClr val="B3CBF9"/>
              </a:gs>
              <a:gs pos="45000">
                <a:srgbClr val="94B9FF"/>
              </a:gs>
              <a:gs pos="66000">
                <a:srgbClr val="94B9FF"/>
              </a:gs>
            </a:gsLst>
            <a:lin ang="5400000" scaled="1"/>
          </a:gradFill>
        </p:spPr>
      </p:sp>
      <p:sp>
        <p:nvSpPr>
          <p:cNvPr id="39" name="Text 35"/>
          <p:cNvSpPr/>
          <p:nvPr/>
        </p:nvSpPr>
        <p:spPr>
          <a:xfrm rot="14760000">
            <a:off x="1132205" y="4723130"/>
            <a:ext cx="180340" cy="18034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40" name="Shape 36"/>
          <p:cNvSpPr/>
          <p:nvPr/>
        </p:nvSpPr>
        <p:spPr>
          <a:xfrm>
            <a:off x="1590675" y="3251835"/>
            <a:ext cx="87478" cy="88407"/>
          </a:xfrm>
          <a:prstGeom prst="ellipse">
            <a:avLst/>
          </a:prstGeom>
          <a:solidFill>
            <a:srgbClr val="FFFFFF"/>
          </a:solidFill>
        </p:spPr>
      </p:sp>
      <p:sp>
        <p:nvSpPr>
          <p:cNvPr id="41" name="Text 37"/>
          <p:cNvSpPr/>
          <p:nvPr/>
        </p:nvSpPr>
        <p:spPr>
          <a:xfrm>
            <a:off x="1590675" y="3251835"/>
            <a:ext cx="87478" cy="88407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42" name="Shape 38"/>
          <p:cNvSpPr/>
          <p:nvPr/>
        </p:nvSpPr>
        <p:spPr>
          <a:xfrm>
            <a:off x="1590675" y="3601578"/>
            <a:ext cx="87478" cy="88407"/>
          </a:xfrm>
          <a:prstGeom prst="ellipse">
            <a:avLst/>
          </a:prstGeom>
          <a:solidFill>
            <a:srgbClr val="FFFFFF"/>
          </a:solidFill>
        </p:spPr>
      </p:sp>
      <p:sp>
        <p:nvSpPr>
          <p:cNvPr id="43" name="Text 39"/>
          <p:cNvSpPr/>
          <p:nvPr/>
        </p:nvSpPr>
        <p:spPr>
          <a:xfrm>
            <a:off x="1590675" y="3601578"/>
            <a:ext cx="87478" cy="88407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44" name="Shape 40"/>
          <p:cNvSpPr/>
          <p:nvPr/>
        </p:nvSpPr>
        <p:spPr>
          <a:xfrm>
            <a:off x="1590675" y="3426706"/>
            <a:ext cx="87478" cy="88407"/>
          </a:xfrm>
          <a:prstGeom prst="ellipse">
            <a:avLst/>
          </a:prstGeom>
          <a:solidFill>
            <a:srgbClr val="000000">
              <a:alpha val="0"/>
            </a:srgbClr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45" name="Text 41"/>
          <p:cNvSpPr/>
          <p:nvPr/>
        </p:nvSpPr>
        <p:spPr>
          <a:xfrm>
            <a:off x="1590675" y="3426706"/>
            <a:ext cx="87478" cy="88407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pic>
        <p:nvPicPr>
          <p:cNvPr id="47" name="Image 2" descr="https://kimi-img.moonshot.cn/pub/slides/slides_tmpl/image/25-06-01-00:29:42-d0tistk75iks2gau4oc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3270" y="922020"/>
            <a:ext cx="1130300" cy="5118100"/>
          </a:xfrm>
          <a:prstGeom prst="rect">
            <a:avLst/>
          </a:prstGeom>
        </p:spPr>
      </p:pic>
      <p:pic>
        <p:nvPicPr>
          <p:cNvPr id="48" name="Image 3" descr="https://kimi-img.moonshot.cn/pub/slides/slides_tmpl/image/25-06-01-00:29:41-d0tistc75iks2gau4ob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69260" y="2501900"/>
            <a:ext cx="527050" cy="238125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9000">
              <a:srgbClr val="94B9FF">
                <a:alpha val="0"/>
              </a:srgbClr>
            </a:gs>
            <a:gs pos="40000">
              <a:srgbClr val="94B9FF">
                <a:alpha val="10000"/>
              </a:srgbClr>
            </a:gs>
            <a:gs pos="63000">
              <a:srgbClr val="94B9FF">
                <a:alpha val="9000"/>
              </a:srgbClr>
            </a:gs>
            <a:gs pos="84000">
              <a:srgbClr val="94B9FF">
                <a:alpha val="45000"/>
              </a:srgbClr>
            </a:gs>
          </a:gsLst>
          <a:lin ang="6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6-01-00:29:41-d0tistc75iks2gau4oag.png"/>
          <p:cNvPicPr>
            <a:picLocks noChangeAspect="1"/>
          </p:cNvPicPr>
          <p:nvPr/>
        </p:nvPicPr>
        <p:blipFill>
          <a:blip r:embed="rId1"/>
          <a:srcRect l="20060" t="9520" b="9520"/>
          <a:stretch>
            <a:fillRect/>
          </a:stretch>
        </p:blipFill>
        <p:spPr>
          <a:xfrm>
            <a:off x="3571875" y="-10795"/>
            <a:ext cx="6771640" cy="6858000"/>
          </a:xfrm>
          <a:prstGeom prst="rect">
            <a:avLst/>
          </a:prstGeom>
        </p:spPr>
      </p:pic>
      <p:pic>
        <p:nvPicPr>
          <p:cNvPr id="3" name="Image 1" descr="https://kimi-img.moonshot.cn/pub/slides/slides_tmpl/image/25-06-01-00:29:45-d0tisuc75iks2gau4od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3620" y="2388552"/>
            <a:ext cx="1600200" cy="1651000"/>
          </a:xfrm>
          <a:prstGeom prst="rect">
            <a:avLst/>
          </a:prstGeom>
        </p:spPr>
      </p:pic>
      <p:sp>
        <p:nvSpPr>
          <p:cNvPr id="4" name="Shape 0"/>
          <p:cNvSpPr/>
          <p:nvPr/>
        </p:nvSpPr>
        <p:spPr>
          <a:xfrm>
            <a:off x="1504315" y="2848610"/>
            <a:ext cx="1320165" cy="1334770"/>
          </a:xfrm>
          <a:prstGeom prst="ellipse">
            <a:avLst/>
          </a:prstGeom>
          <a:solidFill>
            <a:srgbClr val="FFFFFF"/>
          </a:solidFill>
        </p:spPr>
      </p:sp>
      <p:sp>
        <p:nvSpPr>
          <p:cNvPr id="5" name="Text 1"/>
          <p:cNvSpPr/>
          <p:nvPr/>
        </p:nvSpPr>
        <p:spPr>
          <a:xfrm>
            <a:off x="1504315" y="2848610"/>
            <a:ext cx="1320165" cy="133477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6" name="Shape 2"/>
          <p:cNvSpPr/>
          <p:nvPr/>
        </p:nvSpPr>
        <p:spPr>
          <a:xfrm>
            <a:off x="1509395" y="2843530"/>
            <a:ext cx="1320165" cy="1334770"/>
          </a:xfrm>
          <a:prstGeom prst="ellipse">
            <a:avLst/>
          </a:prstGeom>
          <a:gradFill flip="none" rotWithShape="1">
            <a:gsLst>
              <a:gs pos="2000">
                <a:srgbClr val="D1DCF2">
                  <a:alpha val="83000"/>
                </a:srgbClr>
              </a:gs>
              <a:gs pos="55000">
                <a:srgbClr val="4874CB">
                  <a:alpha val="69000"/>
                </a:srgbClr>
              </a:gs>
              <a:gs pos="100000">
                <a:srgbClr val="345FB6"/>
              </a:gs>
            </a:gsLst>
            <a:path path="circle">
              <a:fillToRect r="100000" b="100000"/>
            </a:path>
            <a:tileRect l="-100000" t="-100000"/>
          </a:gradFill>
          <a:effectLst>
            <a:outerShdw blurRad="304800" dist="184847" dir="2700000" algn="bl" rotWithShape="0">
              <a:srgbClr val="2E54A1">
                <a:alpha val="23922"/>
              </a:srgbClr>
            </a:outerShdw>
          </a:effectLst>
        </p:spPr>
      </p:sp>
      <p:sp>
        <p:nvSpPr>
          <p:cNvPr id="7" name="Text 3"/>
          <p:cNvSpPr/>
          <p:nvPr/>
        </p:nvSpPr>
        <p:spPr>
          <a:xfrm>
            <a:off x="1509395" y="2843530"/>
            <a:ext cx="1320165" cy="133477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8" name="Text 4"/>
          <p:cNvSpPr/>
          <p:nvPr/>
        </p:nvSpPr>
        <p:spPr>
          <a:xfrm>
            <a:off x="1504315" y="3018790"/>
            <a:ext cx="1320165" cy="993140"/>
          </a:xfrm>
          <a:prstGeom prst="rect">
            <a:avLst/>
          </a:prstGeom>
          <a:noFill/>
        </p:spPr>
        <p:txBody>
          <a:bodyPr wrap="square" lIns="91440" tIns="45720" rIns="91440" bIns="4572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4800" b="1" dirty="0">
                <a:solidFill>
                  <a:srgbClr val="FFFFFF"/>
                </a:solidFill>
                <a:latin typeface="Arial Black" panose="020B0A04020102020204" pitchFamily="34" charset="0"/>
                <a:ea typeface="Arial Black" panose="020B0A04020102020204" pitchFamily="34" charset="-122"/>
                <a:cs typeface="Arial Black" panose="020B0A04020102020204" pitchFamily="34" charset="-120"/>
              </a:rPr>
              <a:t>01</a:t>
            </a:r>
            <a:endParaRPr lang="en-US" sz="1600" dirty="0"/>
          </a:p>
        </p:txBody>
      </p:sp>
      <p:sp>
        <p:nvSpPr>
          <p:cNvPr id="9" name="Text 5"/>
          <p:cNvSpPr/>
          <p:nvPr/>
        </p:nvSpPr>
        <p:spPr>
          <a:xfrm>
            <a:off x="3142615" y="3110865"/>
            <a:ext cx="8497570" cy="70675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4000" b="1" dirty="0">
                <a:solidFill>
                  <a:srgbClr val="4874CB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汇聚科技资源 推动基础研究</a:t>
            </a:r>
            <a:endParaRPr lang="en-US" sz="1600" dirty="0"/>
          </a:p>
        </p:txBody>
      </p:sp>
      <p:sp>
        <p:nvSpPr>
          <p:cNvPr id="10" name="Text 6"/>
          <p:cNvSpPr/>
          <p:nvPr/>
        </p:nvSpPr>
        <p:spPr>
          <a:xfrm>
            <a:off x="3152775" y="3747135"/>
            <a:ext cx="8497570" cy="82994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1600" b="1" dirty="0">
                <a:solidFill>
                  <a:srgbClr val="000000"/>
                </a:solidFill>
                <a:latin typeface="Times New Roman" panose="02020603050405020304" charset="0"/>
                <a:ea typeface="MiSans" pitchFamily="34" charset="-122"/>
                <a:cs typeface="Times New Roman" panose="02020603050405020304" charset="0"/>
              </a:rPr>
              <a:t>Объединение научных и технологических ресурсов для развития фундаментальных исследований</a:t>
            </a:r>
            <a:endParaRPr lang="en-US" sz="1600" b="1" dirty="0">
              <a:solidFill>
                <a:srgbClr val="000000"/>
              </a:solidFill>
              <a:latin typeface="Times New Roman" panose="02020603050405020304" charset="0"/>
              <a:ea typeface="MiSans" pitchFamily="34" charset="-122"/>
              <a:cs typeface="Times New Roman" panose="02020603050405020304" charset="0"/>
            </a:endParaRPr>
          </a:p>
        </p:txBody>
      </p:sp>
      <p:sp>
        <p:nvSpPr>
          <p:cNvPr id="11" name="Text 7"/>
          <p:cNvSpPr/>
          <p:nvPr/>
        </p:nvSpPr>
        <p:spPr>
          <a:xfrm>
            <a:off x="3142615" y="2188845"/>
            <a:ext cx="8497570" cy="73144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  <a:ea typeface="Arial Black" panose="020B0A04020102020204" pitchFamily="34" charset="-122"/>
                <a:cs typeface="Arial Black" panose="020B0A04020102020204" pitchFamily="34" charset="-120"/>
              </a:rPr>
              <a:t>PART</a:t>
            </a:r>
            <a:r>
              <a:rPr lang="en-US" sz="32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 Black" panose="020B0A04020102020204" pitchFamily="34" charset="0"/>
                <a:ea typeface="Arial Black" panose="020B0A04020102020204" pitchFamily="34" charset="-122"/>
                <a:cs typeface="Arial Black" panose="020B0A04020102020204" pitchFamily="34" charset="-120"/>
              </a:rPr>
              <a:t> </a:t>
            </a:r>
            <a:r>
              <a:rPr lang="en-US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  <a:ea typeface="Arial Black" panose="020B0A04020102020204" pitchFamily="34" charset="-122"/>
                <a:cs typeface="Arial Black" panose="020B0A04020102020204" pitchFamily="34" charset="-120"/>
              </a:rPr>
              <a:t>01</a:t>
            </a:r>
            <a:endParaRPr lang="en-US" sz="32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ial Black" panose="020B0A04020102020204" pitchFamily="34" charset="0"/>
              <a:ea typeface="Arial Black" panose="020B0A04020102020204" pitchFamily="34" charset="-122"/>
              <a:cs typeface="Arial Black" panose="020B0A04020102020204" pitchFamily="34" charset="-120"/>
            </a:endParaRPr>
          </a:p>
        </p:txBody>
      </p:sp>
      <p:pic>
        <p:nvPicPr>
          <p:cNvPr id="12" name="Image 2" descr="https://kimi-img.moonshot.cn/pub/slides/slides_tmpl/image/25-06-01-00:29:35-d0tisrs75iks2gau4o8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460000">
            <a:off x="9391650" y="613410"/>
            <a:ext cx="4236720" cy="1689100"/>
          </a:xfrm>
          <a:prstGeom prst="rect">
            <a:avLst/>
          </a:prstGeom>
        </p:spPr>
      </p:pic>
      <p:sp>
        <p:nvSpPr>
          <p:cNvPr id="13" name="Shape 8"/>
          <p:cNvSpPr/>
          <p:nvPr/>
        </p:nvSpPr>
        <p:spPr>
          <a:xfrm rot="7680000">
            <a:off x="9137650" y="5888355"/>
            <a:ext cx="430530" cy="430530"/>
          </a:xfrm>
          <a:prstGeom prst="ellipse">
            <a:avLst/>
          </a:prstGeom>
          <a:gradFill flip="none" rotWithShape="1">
            <a:gsLst>
              <a:gs pos="0">
                <a:srgbClr val="D1DCF2">
                  <a:alpha val="14000"/>
                </a:srgbClr>
              </a:gs>
              <a:gs pos="22000">
                <a:srgbClr val="6389D3">
                  <a:alpha val="47000"/>
                </a:srgbClr>
              </a:gs>
              <a:gs pos="45000">
                <a:srgbClr val="6389D3">
                  <a:alpha val="83000"/>
                </a:srgbClr>
              </a:gs>
              <a:gs pos="66000">
                <a:srgbClr val="6389D3">
                  <a:alpha val="87000"/>
                </a:srgbClr>
              </a:gs>
            </a:gsLst>
            <a:lin ang="5400000" scaled="1"/>
          </a:gradFill>
        </p:spPr>
      </p:sp>
      <p:sp>
        <p:nvSpPr>
          <p:cNvPr id="14" name="Text 9"/>
          <p:cNvSpPr/>
          <p:nvPr/>
        </p:nvSpPr>
        <p:spPr>
          <a:xfrm rot="7680000">
            <a:off x="9137650" y="5888355"/>
            <a:ext cx="430530" cy="43053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5" name="Shape 10"/>
          <p:cNvSpPr/>
          <p:nvPr/>
        </p:nvSpPr>
        <p:spPr>
          <a:xfrm rot="4020000">
            <a:off x="9440545" y="886460"/>
            <a:ext cx="219075" cy="219075"/>
          </a:xfrm>
          <a:prstGeom prst="ellipse">
            <a:avLst/>
          </a:prstGeom>
          <a:gradFill flip="none" rotWithShape="1">
            <a:gsLst>
              <a:gs pos="0">
                <a:srgbClr val="D1DCF2">
                  <a:alpha val="14000"/>
                </a:srgbClr>
              </a:gs>
              <a:gs pos="22000">
                <a:srgbClr val="6389D3">
                  <a:alpha val="41000"/>
                </a:srgbClr>
              </a:gs>
              <a:gs pos="45000">
                <a:srgbClr val="6389D3">
                  <a:alpha val="67000"/>
                </a:srgbClr>
              </a:gs>
              <a:gs pos="66000">
                <a:srgbClr val="6389D3">
                  <a:alpha val="76000"/>
                </a:srgbClr>
              </a:gs>
            </a:gsLst>
            <a:lin ang="5400000" scaled="1"/>
          </a:gradFill>
        </p:spPr>
      </p:sp>
      <p:sp>
        <p:nvSpPr>
          <p:cNvPr id="16" name="Text 11"/>
          <p:cNvSpPr/>
          <p:nvPr/>
        </p:nvSpPr>
        <p:spPr>
          <a:xfrm rot="4020000">
            <a:off x="9440545" y="886460"/>
            <a:ext cx="219075" cy="219075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0">
              <a:srgbClr val="94B9FF">
                <a:alpha val="47000"/>
              </a:srgbClr>
            </a:gs>
            <a:gs pos="46000">
              <a:srgbClr val="94B9FF">
                <a:alpha val="0"/>
              </a:srgbClr>
            </a:gs>
            <a:gs pos="74000">
              <a:srgbClr val="94B9FF">
                <a:alpha val="16000"/>
              </a:srgbClr>
            </a:gs>
            <a:gs pos="100000">
              <a:srgbClr val="94B9FF">
                <a:alpha val="21000"/>
              </a:srgbClr>
            </a:gs>
          </a:gsLst>
          <a:lin ang="63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219710" y="203200"/>
            <a:ext cx="1811020" cy="1831340"/>
          </a:xfrm>
          <a:prstGeom prst="ellipse">
            <a:avLst/>
          </a:prstGeom>
          <a:gradFill flip="none" rotWithShape="1">
            <a:gsLst>
              <a:gs pos="2000">
                <a:srgbClr val="D1DCF2">
                  <a:alpha val="83000"/>
                </a:srgbClr>
              </a:gs>
              <a:gs pos="55000">
                <a:srgbClr val="4874CB">
                  <a:alpha val="45000"/>
                </a:srgbClr>
              </a:gs>
              <a:gs pos="100000">
                <a:srgbClr val="345FB6">
                  <a:alpha val="72000"/>
                </a:srgbClr>
              </a:gs>
            </a:gsLst>
            <a:path path="circle">
              <a:fillToRect r="100000" b="100000"/>
            </a:path>
            <a:tileRect l="-100000" t="-100000"/>
          </a:gradFill>
          <a:effectLst>
            <a:outerShdw blurRad="304800" dist="184847" dir="2700000" algn="bl" rotWithShape="0">
              <a:srgbClr val="2E54A1">
                <a:alpha val="23922"/>
              </a:srgbClr>
            </a:outerShdw>
          </a:effectLst>
        </p:spPr>
      </p:sp>
      <p:sp>
        <p:nvSpPr>
          <p:cNvPr id="3" name="Text 1"/>
          <p:cNvSpPr/>
          <p:nvPr/>
        </p:nvSpPr>
        <p:spPr>
          <a:xfrm>
            <a:off x="219710" y="203200"/>
            <a:ext cx="1811020" cy="183134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4" name="Shape 2"/>
          <p:cNvSpPr/>
          <p:nvPr/>
        </p:nvSpPr>
        <p:spPr>
          <a:xfrm>
            <a:off x="844550" y="1391285"/>
            <a:ext cx="11347450" cy="5084445"/>
          </a:xfrm>
          <a:prstGeom prst="rect">
            <a:avLst/>
          </a:prstGeom>
          <a:gradFill flip="none" rotWithShape="1">
            <a:gsLst>
              <a:gs pos="2000">
                <a:srgbClr val="DAE3F5"/>
              </a:gs>
              <a:gs pos="55000">
                <a:srgbClr val="4874CB">
                  <a:alpha val="29000"/>
                </a:srgbClr>
              </a:gs>
              <a:gs pos="100000">
                <a:srgbClr val="345FB6">
                  <a:alpha val="29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</p:sp>
      <p:sp>
        <p:nvSpPr>
          <p:cNvPr id="5" name="Text 3"/>
          <p:cNvSpPr/>
          <p:nvPr/>
        </p:nvSpPr>
        <p:spPr>
          <a:xfrm>
            <a:off x="844550" y="1391285"/>
            <a:ext cx="11347450" cy="5084445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6" name="Shape 4"/>
          <p:cNvSpPr/>
          <p:nvPr/>
        </p:nvSpPr>
        <p:spPr>
          <a:xfrm>
            <a:off x="1236345" y="5497195"/>
            <a:ext cx="687705" cy="697230"/>
          </a:xfrm>
          <a:prstGeom prst="corner">
            <a:avLst/>
          </a:prstGeom>
          <a:solidFill>
            <a:srgbClr val="7498DC"/>
          </a:solidFill>
        </p:spPr>
      </p:sp>
      <p:sp>
        <p:nvSpPr>
          <p:cNvPr id="7" name="Text 5"/>
          <p:cNvSpPr/>
          <p:nvPr/>
        </p:nvSpPr>
        <p:spPr>
          <a:xfrm>
            <a:off x="1236345" y="5497195"/>
            <a:ext cx="687705" cy="69723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8" name="Shape 6"/>
          <p:cNvSpPr/>
          <p:nvPr/>
        </p:nvSpPr>
        <p:spPr>
          <a:xfrm>
            <a:off x="1367790" y="887095"/>
            <a:ext cx="10527665" cy="5144135"/>
          </a:xfrm>
          <a:prstGeom prst="rect">
            <a:avLst/>
          </a:prstGeom>
          <a:solidFill>
            <a:srgbClr val="FFFFFF"/>
          </a:solidFill>
          <a:effectLst>
            <a:outerShdw blurRad="127000" dist="25400" dir="13500000" algn="bl" rotWithShape="0">
              <a:srgbClr val="AFABAB">
                <a:alpha val="52941"/>
              </a:srgbClr>
            </a:outerShdw>
          </a:effectLst>
        </p:spPr>
      </p:sp>
      <p:sp>
        <p:nvSpPr>
          <p:cNvPr id="9" name="Text 7"/>
          <p:cNvSpPr/>
          <p:nvPr/>
        </p:nvSpPr>
        <p:spPr>
          <a:xfrm>
            <a:off x="1367790" y="887095"/>
            <a:ext cx="10527665" cy="5144135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50000"/>
              </a:lnSpc>
              <a:buNone/>
            </a:pPr>
            <a:endParaRPr lang="en-US" sz="1600" dirty="0"/>
          </a:p>
        </p:txBody>
      </p:sp>
      <p:sp>
        <p:nvSpPr>
          <p:cNvPr id="11" name="Text 8"/>
          <p:cNvSpPr/>
          <p:nvPr/>
        </p:nvSpPr>
        <p:spPr>
          <a:xfrm>
            <a:off x="2040890" y="2653665"/>
            <a:ext cx="6780530" cy="622935"/>
          </a:xfrm>
          <a:prstGeom prst="rect">
            <a:avLst/>
          </a:prstGeom>
          <a:noFill/>
        </p:spPr>
        <p:txBody>
          <a:bodyPr wrap="square" lIns="91440" tIns="45720" rIns="91440" bIns="4572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400" b="1" dirty="0">
                <a:solidFill>
                  <a:srgbClr val="0D0D0D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中国天眼FAST</a:t>
            </a:r>
            <a:endParaRPr lang="en-US" sz="1600" dirty="0"/>
          </a:p>
        </p:txBody>
      </p:sp>
      <p:sp>
        <p:nvSpPr>
          <p:cNvPr id="12" name="Text 9"/>
          <p:cNvSpPr/>
          <p:nvPr/>
        </p:nvSpPr>
        <p:spPr>
          <a:xfrm>
            <a:off x="2040890" y="3581400"/>
            <a:ext cx="9029065" cy="2194560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 marL="0" indent="0" algn="just">
              <a:lnSpc>
                <a:spcPct val="150000"/>
              </a:lnSpc>
              <a:buNone/>
            </a:pPr>
            <a:r>
              <a:rPr sz="1600" dirty="0"/>
              <a:t>中国积极建设构建大科学装置推动科学研究，贵州500米口径“中国天眼”FAST已发现900余颗新脉冲星，为人类认知宇宙打开新窗口。</a:t>
            </a:r>
            <a:endParaRPr sz="1600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600" b="1" dirty="0"/>
              <a:t>Китай активно строит крупные научные приборы для развития научных исследований, и 500-метровая апертура "Китайского глаза в небе" (FAST) в Гуйчжоу обнаружила более 900 новых пульсаров, открыв для человечества новое окно во Вселенную.</a:t>
            </a:r>
            <a:endParaRPr lang="en-US" sz="1600" b="1" dirty="0"/>
          </a:p>
        </p:txBody>
      </p:sp>
      <p:sp>
        <p:nvSpPr>
          <p:cNvPr id="14" name="Shape 10"/>
          <p:cNvSpPr/>
          <p:nvPr/>
        </p:nvSpPr>
        <p:spPr>
          <a:xfrm>
            <a:off x="1695450" y="2452370"/>
            <a:ext cx="1285875" cy="483870"/>
          </a:xfrm>
          <a:prstGeom prst="roundRect">
            <a:avLst>
              <a:gd name="adj" fmla="val 27893"/>
            </a:avLst>
          </a:prstGeom>
          <a:gradFill flip="none" rotWithShape="1">
            <a:gsLst>
              <a:gs pos="20000">
                <a:srgbClr val="4874CB">
                  <a:alpha val="65000"/>
                </a:srgbClr>
              </a:gs>
              <a:gs pos="43000">
                <a:srgbClr val="4874CB">
                  <a:alpha val="54000"/>
                </a:srgbClr>
              </a:gs>
              <a:gs pos="63000">
                <a:srgbClr val="4874CB">
                  <a:alpha val="16000"/>
                </a:srgbClr>
              </a:gs>
              <a:gs pos="100000">
                <a:srgbClr val="FFFFFF">
                  <a:alpha val="0"/>
                </a:srgbClr>
              </a:gs>
            </a:gsLst>
            <a:lin ang="0" scaled="1"/>
          </a:gradFill>
        </p:spPr>
      </p:sp>
      <p:sp>
        <p:nvSpPr>
          <p:cNvPr id="15" name="Text 11"/>
          <p:cNvSpPr/>
          <p:nvPr/>
        </p:nvSpPr>
        <p:spPr>
          <a:xfrm>
            <a:off x="2051050" y="1244600"/>
            <a:ext cx="1896745" cy="334645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pic>
        <p:nvPicPr>
          <p:cNvPr id="23" name="图片 22"/>
          <p:cNvPicPr/>
          <p:nvPr/>
        </p:nvPicPr>
        <p:blipFill>
          <a:blip r:embed="rId1"/>
          <a:srcRect l="13640" t="14093" r="7708" b="13926"/>
          <a:stretch>
            <a:fillRect/>
          </a:stretch>
        </p:blipFill>
        <p:spPr>
          <a:xfrm>
            <a:off x="5971540" y="281305"/>
            <a:ext cx="5502275" cy="3147695"/>
          </a:xfrm>
          <a:prstGeom prst="rect">
            <a:avLst/>
          </a:prstGeom>
        </p:spPr>
      </p:pic>
      <p:sp>
        <p:nvSpPr>
          <p:cNvPr id="16" name="Shape 12"/>
          <p:cNvSpPr/>
          <p:nvPr/>
        </p:nvSpPr>
        <p:spPr>
          <a:xfrm>
            <a:off x="10476230" y="5712460"/>
            <a:ext cx="593090" cy="600710"/>
          </a:xfrm>
          <a:prstGeom prst="ellipse">
            <a:avLst/>
          </a:prstGeom>
          <a:gradFill flip="none" rotWithShape="1">
            <a:gsLst>
              <a:gs pos="2000">
                <a:srgbClr val="D1DCF2">
                  <a:alpha val="83000"/>
                </a:srgbClr>
              </a:gs>
              <a:gs pos="55000">
                <a:srgbClr val="7498DC"/>
              </a:gs>
              <a:gs pos="100000">
                <a:srgbClr val="7498DC"/>
              </a:gs>
            </a:gsLst>
            <a:path path="circle">
              <a:fillToRect r="100000" b="100000"/>
            </a:path>
            <a:tileRect l="-100000" t="-100000"/>
          </a:gradFill>
          <a:effectLst>
            <a:outerShdw blurRad="304800" dist="19458" dir="2700000" algn="bl" rotWithShape="0">
              <a:srgbClr val="2E54A1">
                <a:alpha val="23922"/>
              </a:srgbClr>
            </a:outerShdw>
          </a:effectLst>
        </p:spPr>
      </p:sp>
      <p:sp>
        <p:nvSpPr>
          <p:cNvPr id="17" name="Text 13"/>
          <p:cNvSpPr/>
          <p:nvPr/>
        </p:nvSpPr>
        <p:spPr>
          <a:xfrm>
            <a:off x="10476230" y="5712460"/>
            <a:ext cx="593090" cy="60071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8" name="Text 14"/>
          <p:cNvSpPr/>
          <p:nvPr/>
        </p:nvSpPr>
        <p:spPr>
          <a:xfrm>
            <a:off x="2030730" y="1402715"/>
            <a:ext cx="6780530" cy="622935"/>
          </a:xfrm>
          <a:prstGeom prst="rect">
            <a:avLst/>
          </a:prstGeom>
          <a:noFill/>
        </p:spPr>
        <p:txBody>
          <a:bodyPr wrap="square" lIns="91440" tIns="45720" rIns="91440" bIns="4572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3200" b="1" dirty="0">
                <a:solidFill>
                  <a:srgbClr val="386CBA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最大科学装置集群</a:t>
            </a:r>
            <a:endParaRPr lang="en-US" sz="1600" dirty="0"/>
          </a:p>
        </p:txBody>
      </p:sp>
      <p:sp>
        <p:nvSpPr>
          <p:cNvPr id="19" name="Shape 15"/>
          <p:cNvSpPr/>
          <p:nvPr/>
        </p:nvSpPr>
        <p:spPr>
          <a:xfrm>
            <a:off x="6201410" y="569595"/>
            <a:ext cx="634365" cy="634365"/>
          </a:xfrm>
          <a:prstGeom prst="blockArc">
            <a:avLst/>
          </a:prstGeom>
          <a:gradFill flip="none" rotWithShape="1">
            <a:gsLst>
              <a:gs pos="2000">
                <a:srgbClr val="DAE3F5"/>
              </a:gs>
              <a:gs pos="8000">
                <a:srgbClr val="91ACE0"/>
              </a:gs>
              <a:gs pos="55000">
                <a:srgbClr val="4874CB">
                  <a:alpha val="67000"/>
                </a:srgbClr>
              </a:gs>
              <a:gs pos="100000">
                <a:srgbClr val="345FB6">
                  <a:alpha val="29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</p:sp>
      <p:sp>
        <p:nvSpPr>
          <p:cNvPr id="20" name="Text 16"/>
          <p:cNvSpPr/>
          <p:nvPr/>
        </p:nvSpPr>
        <p:spPr>
          <a:xfrm>
            <a:off x="6201410" y="569595"/>
            <a:ext cx="634365" cy="634365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pic>
        <p:nvPicPr>
          <p:cNvPr id="21" name="Image 2" descr="https://kimi-img.moonshot.cn/pub/slides/slides_tmpl/image/25-06-01-00:29:35-d0tisrs75iks2gau4o9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9070" y="5775960"/>
            <a:ext cx="303530" cy="142875"/>
          </a:xfrm>
          <a:prstGeom prst="rect">
            <a:avLst/>
          </a:prstGeom>
        </p:spPr>
      </p:pic>
      <p:pic>
        <p:nvPicPr>
          <p:cNvPr id="10" name="Image 0" descr="https://kimi-img.moonshot.cn/pub/slides/slides_tmpl/image/25-06-01-00:29:45-d0tisuc75iks2gau4oe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40415" y="1244600"/>
            <a:ext cx="1251585" cy="1297305"/>
          </a:xfrm>
          <a:prstGeom prst="rect">
            <a:avLst/>
          </a:prstGeom>
        </p:spPr>
      </p:pic>
      <p:pic>
        <p:nvPicPr>
          <p:cNvPr id="13" name="Image 1" descr="https://kimi-img.moonshot.cn/pub/slides/slides_tmpl/image/25-06-01-00:29:35-d0tisrs75iks2gau4o8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460000">
            <a:off x="9647555" y="386715"/>
            <a:ext cx="3585210" cy="142938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12000">
              <a:srgbClr val="94B9FF">
                <a:alpha val="50000"/>
              </a:srgbClr>
            </a:gs>
            <a:gs pos="36000">
              <a:srgbClr val="94B9FF">
                <a:alpha val="0"/>
              </a:srgbClr>
            </a:gs>
            <a:gs pos="63000">
              <a:srgbClr val="94B9FF">
                <a:alpha val="9000"/>
              </a:srgbClr>
            </a:gs>
            <a:gs pos="98000">
              <a:srgbClr val="94B9FF">
                <a:alpha val="54000"/>
              </a:srgbClr>
            </a:gs>
          </a:gsLst>
          <a:lin ang="17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6-01-00:29:48-d0tisv475iks2gau4ogg.pn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>
            <a:alphaModFix amt="83000"/>
          </a:blip>
          <a:srcRect l="25401" t="16194" r="42943" b="26759"/>
          <a:stretch>
            <a:fillRect/>
          </a:stretch>
        </p:blipFill>
        <p:spPr>
          <a:xfrm>
            <a:off x="4166235" y="1635760"/>
            <a:ext cx="3859530" cy="391223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89940" y="394335"/>
            <a:ext cx="6780530" cy="622935"/>
          </a:xfrm>
          <a:prstGeom prst="rect">
            <a:avLst/>
          </a:prstGeom>
          <a:noFill/>
        </p:spPr>
        <p:txBody>
          <a:bodyPr wrap="square" lIns="91440" tIns="45720" rIns="91440" bIns="45720" rtlCol="0" anchor="ctr"/>
          <a:lstStyle/>
          <a:p>
            <a:pPr marL="0" indent="0" algn="l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5" name="Text 2"/>
          <p:cNvSpPr/>
          <p:nvPr/>
        </p:nvSpPr>
        <p:spPr>
          <a:xfrm>
            <a:off x="260985" y="163195"/>
            <a:ext cx="1071245" cy="5537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6" name="Shape 3"/>
          <p:cNvSpPr/>
          <p:nvPr/>
        </p:nvSpPr>
        <p:spPr>
          <a:xfrm>
            <a:off x="11485880" y="589915"/>
            <a:ext cx="134620" cy="134620"/>
          </a:xfrm>
          <a:prstGeom prst="ellipse">
            <a:avLst/>
          </a:prstGeom>
          <a:gradFill flip="none" rotWithShape="1">
            <a:gsLst>
              <a:gs pos="20000">
                <a:srgbClr val="4874CB">
                  <a:alpha val="83000"/>
                </a:srgbClr>
              </a:gs>
              <a:gs pos="43000">
                <a:srgbClr val="4874CB">
                  <a:alpha val="72000"/>
                </a:srgbClr>
              </a:gs>
              <a:gs pos="63000">
                <a:srgbClr val="4874CB">
                  <a:alpha val="47000"/>
                </a:srgbClr>
              </a:gs>
              <a:gs pos="100000">
                <a:srgbClr val="FFFFFF">
                  <a:alpha val="47000"/>
                </a:srgbClr>
              </a:gs>
            </a:gsLst>
            <a:lin ang="0" scaled="1"/>
          </a:gradFill>
        </p:spPr>
      </p:sp>
      <p:sp>
        <p:nvSpPr>
          <p:cNvPr id="7" name="Text 4"/>
          <p:cNvSpPr/>
          <p:nvPr/>
        </p:nvSpPr>
        <p:spPr>
          <a:xfrm>
            <a:off x="114858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8" name="Shape 5"/>
          <p:cNvSpPr/>
          <p:nvPr/>
        </p:nvSpPr>
        <p:spPr>
          <a:xfrm>
            <a:off x="11816080" y="589915"/>
            <a:ext cx="134620" cy="134620"/>
          </a:xfrm>
          <a:prstGeom prst="ellipse">
            <a:avLst/>
          </a:prstGeom>
          <a:solidFill>
            <a:srgbClr val="000000">
              <a:alpha val="0"/>
            </a:srgbClr>
          </a:solidFill>
          <a:ln w="19050">
            <a:gradFill flip="none" rotWithShape="1">
              <a:gsLst>
                <a:gs pos="0">
                  <a:srgbClr val="4874CB"/>
                </a:gs>
                <a:gs pos="100000">
                  <a:srgbClr val="4874CB">
                    <a:alpha val="29000"/>
                  </a:srgbClr>
                </a:gs>
              </a:gsLst>
              <a:lin ang="2700000" scaled="1"/>
            </a:gra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118160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0" name="Shape 7"/>
          <p:cNvSpPr/>
          <p:nvPr/>
        </p:nvSpPr>
        <p:spPr>
          <a:xfrm>
            <a:off x="11650980" y="589915"/>
            <a:ext cx="134620" cy="134620"/>
          </a:xfrm>
          <a:prstGeom prst="ellipse">
            <a:avLst/>
          </a:prstGeom>
          <a:gradFill flip="none" rotWithShape="1">
            <a:gsLst>
              <a:gs pos="20000">
                <a:srgbClr val="4874CB">
                  <a:alpha val="83000"/>
                </a:srgbClr>
              </a:gs>
              <a:gs pos="43000">
                <a:srgbClr val="4874CB">
                  <a:alpha val="72000"/>
                </a:srgbClr>
              </a:gs>
              <a:gs pos="63000">
                <a:srgbClr val="4874CB">
                  <a:alpha val="47000"/>
                </a:srgbClr>
              </a:gs>
              <a:gs pos="100000">
                <a:srgbClr val="FFFFFF">
                  <a:alpha val="47000"/>
                </a:srgbClr>
              </a:gs>
            </a:gsLst>
            <a:lin ang="0" scaled="1"/>
          </a:gradFill>
        </p:spPr>
      </p:sp>
      <p:sp>
        <p:nvSpPr>
          <p:cNvPr id="11" name="Text 8"/>
          <p:cNvSpPr/>
          <p:nvPr/>
        </p:nvSpPr>
        <p:spPr>
          <a:xfrm>
            <a:off x="116509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4" name="Text 9"/>
          <p:cNvSpPr/>
          <p:nvPr>
            <p:custDataLst>
              <p:tags r:id="rId3"/>
            </p:custDataLst>
          </p:nvPr>
        </p:nvSpPr>
        <p:spPr>
          <a:xfrm>
            <a:off x="685800" y="4206875"/>
            <a:ext cx="5101590" cy="193357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150000"/>
              </a:lnSpc>
              <a:buNone/>
            </a:pPr>
            <a:r>
              <a:rPr sz="2000" dirty="0">
                <a:latin typeface="MiSans" pitchFamily="34" charset="-122"/>
                <a:ea typeface="MiSans" pitchFamily="34" charset="-122"/>
                <a:cs typeface="MiSans" pitchFamily="34" charset="-120"/>
              </a:rPr>
              <a:t>量子科技持续进步，2023年成功构建255光子量子计算原型机“九章三号”，在特定任务上比超级计算机快亿亿倍。</a:t>
            </a:r>
            <a:endParaRPr sz="2000" dirty="0">
              <a:latin typeface="MiSans" pitchFamily="34" charset="-122"/>
              <a:ea typeface="MiSans" pitchFamily="34" charset="-122"/>
              <a:cs typeface="MiSans" pitchFamily="34" charset="-120"/>
            </a:endParaRPr>
          </a:p>
        </p:txBody>
      </p:sp>
      <p:sp>
        <p:nvSpPr>
          <p:cNvPr id="16" name="Text 11"/>
          <p:cNvSpPr/>
          <p:nvPr>
            <p:custDataLst>
              <p:tags r:id="rId4"/>
            </p:custDataLst>
          </p:nvPr>
        </p:nvSpPr>
        <p:spPr>
          <a:xfrm>
            <a:off x="6212840" y="1475105"/>
            <a:ext cx="5064125" cy="194119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just" fontAlgn="auto">
              <a:lnSpc>
                <a:spcPts val="2000"/>
              </a:lnSpc>
              <a:buNone/>
            </a:pPr>
            <a:r>
              <a:rPr lang="en-US" altLang="zh-CN" sz="1600" b="1" dirty="0"/>
              <a:t>Квантовые технологии продолжают развиваться: в 2023 году был успешно построен 255-фотонный прототип квантового компьютера "Девять глав III", который в миллиарды раз быстрее суперкомпьютера при выполнении конкретных задач.</a:t>
            </a:r>
            <a:endParaRPr lang="en-US" altLang="zh-CN" sz="1600" b="1" dirty="0"/>
          </a:p>
        </p:txBody>
      </p:sp>
      <p:sp>
        <p:nvSpPr>
          <p:cNvPr id="17" name="Text 12"/>
          <p:cNvSpPr/>
          <p:nvPr/>
        </p:nvSpPr>
        <p:spPr>
          <a:xfrm>
            <a:off x="6384925" y="1414463"/>
            <a:ext cx="4802400" cy="73708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r">
              <a:lnSpc>
                <a:spcPct val="100000"/>
              </a:lnSpc>
              <a:buNone/>
            </a:pPr>
            <a:r>
              <a:rPr lang="en-US" sz="1800" dirty="0">
                <a:solidFill>
                  <a:srgbClr val="333333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 </a:t>
            </a:r>
            <a:endParaRPr lang="en-US" sz="1600" dirty="0"/>
          </a:p>
        </p:txBody>
      </p:sp>
      <p:pic>
        <p:nvPicPr>
          <p:cNvPr id="21" name="图片 20"/>
          <p:cNvPicPr/>
          <p:nvPr/>
        </p:nvPicPr>
        <p:blipFill>
          <a:blip r:embed="rId5"/>
          <a:stretch>
            <a:fillRect/>
          </a:stretch>
        </p:blipFill>
        <p:spPr>
          <a:xfrm>
            <a:off x="733425" y="1341755"/>
            <a:ext cx="5028565" cy="2687955"/>
          </a:xfrm>
          <a:prstGeom prst="rect">
            <a:avLst/>
          </a:prstGeom>
        </p:spPr>
      </p:pic>
      <p:pic>
        <p:nvPicPr>
          <p:cNvPr id="22" name="图片 21"/>
          <p:cNvPicPr/>
          <p:nvPr/>
        </p:nvPicPr>
        <p:blipFill>
          <a:blip r:embed="rId6"/>
          <a:stretch>
            <a:fillRect/>
          </a:stretch>
        </p:blipFill>
        <p:spPr>
          <a:xfrm>
            <a:off x="6144260" y="3521075"/>
            <a:ext cx="5132705" cy="2860040"/>
          </a:xfrm>
          <a:prstGeom prst="rect">
            <a:avLst/>
          </a:prstGeom>
        </p:spPr>
      </p:pic>
      <p:sp>
        <p:nvSpPr>
          <p:cNvPr id="25" name="Text 0"/>
          <p:cNvSpPr/>
          <p:nvPr/>
        </p:nvSpPr>
        <p:spPr>
          <a:xfrm>
            <a:off x="916940" y="521335"/>
            <a:ext cx="6780530" cy="622935"/>
          </a:xfrm>
          <a:prstGeom prst="rect">
            <a:avLst/>
          </a:prstGeom>
          <a:noFill/>
        </p:spPr>
        <p:txBody>
          <a:bodyPr wrap="square" lIns="91440" tIns="45720" rIns="91440" bIns="45720" rtlCol="0" anchor="ctr"/>
          <a:p>
            <a:pPr marL="0" indent="0" algn="l">
              <a:lnSpc>
                <a:spcPct val="100000"/>
              </a:lnSpc>
              <a:buNone/>
            </a:pPr>
            <a:r>
              <a:rPr lang="en-US" sz="2800" b="1" dirty="0">
                <a:solidFill>
                  <a:srgbClr val="000000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量子</a:t>
            </a:r>
            <a:r>
              <a:rPr lang="zh-CN" sz="2800" b="1" dirty="0">
                <a:solidFill>
                  <a:srgbClr val="000000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计算机持续领先</a:t>
            </a:r>
            <a:endParaRPr lang="zh-CN" altLang="zh-CN" sz="2800" b="1" dirty="0">
              <a:solidFill>
                <a:srgbClr val="000000"/>
              </a:solidFill>
              <a:latin typeface="MiSans" pitchFamily="34" charset="-122"/>
              <a:ea typeface="MiSans" pitchFamily="34" charset="-122"/>
              <a:cs typeface="MiSans" pitchFamily="34" charset="-120"/>
            </a:endParaRPr>
          </a:p>
        </p:txBody>
      </p:sp>
      <p:sp>
        <p:nvSpPr>
          <p:cNvPr id="26" name="Shape 1"/>
          <p:cNvSpPr/>
          <p:nvPr/>
        </p:nvSpPr>
        <p:spPr>
          <a:xfrm>
            <a:off x="387985" y="290195"/>
            <a:ext cx="1071245" cy="553720"/>
          </a:xfrm>
          <a:prstGeom prst="roundRect">
            <a:avLst/>
          </a:prstGeom>
          <a:gradFill flip="none" rotWithShape="1">
            <a:gsLst>
              <a:gs pos="20000">
                <a:srgbClr val="4874CB">
                  <a:alpha val="65000"/>
                </a:srgbClr>
              </a:gs>
              <a:gs pos="43000">
                <a:srgbClr val="4874CB">
                  <a:alpha val="54000"/>
                </a:srgbClr>
              </a:gs>
              <a:gs pos="63000">
                <a:srgbClr val="4874CB">
                  <a:alpha val="16000"/>
                </a:srgbClr>
              </a:gs>
              <a:gs pos="100000">
                <a:srgbClr val="FFFFFF">
                  <a:alpha val="0"/>
                </a:srgbClr>
              </a:gs>
            </a:gsLst>
            <a:lin ang="0" scaled="1"/>
          </a:gradFill>
        </p:spPr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9000">
              <a:srgbClr val="94B9FF">
                <a:alpha val="52000"/>
              </a:srgbClr>
            </a:gs>
            <a:gs pos="40000">
              <a:srgbClr val="94B9FF">
                <a:alpha val="30000"/>
              </a:srgbClr>
            </a:gs>
            <a:gs pos="61000">
              <a:srgbClr val="94B9FF">
                <a:alpha val="5000"/>
              </a:srgbClr>
            </a:gs>
            <a:gs pos="98000">
              <a:srgbClr val="94B9FF">
                <a:alpha val="50000"/>
              </a:srgb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89940" y="394335"/>
            <a:ext cx="6780530" cy="622935"/>
          </a:xfrm>
          <a:prstGeom prst="rect">
            <a:avLst/>
          </a:prstGeom>
          <a:noFill/>
        </p:spPr>
        <p:txBody>
          <a:bodyPr wrap="square" lIns="91440" tIns="45720" rIns="91440" bIns="4572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800" b="1" dirty="0">
                <a:solidFill>
                  <a:srgbClr val="000000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AI产业突破</a:t>
            </a:r>
            <a:endParaRPr lang="en-US" sz="1600" dirty="0"/>
          </a:p>
        </p:txBody>
      </p:sp>
      <p:sp>
        <p:nvSpPr>
          <p:cNvPr id="3" name="Shape 1"/>
          <p:cNvSpPr/>
          <p:nvPr/>
        </p:nvSpPr>
        <p:spPr>
          <a:xfrm>
            <a:off x="260985" y="163195"/>
            <a:ext cx="1071245" cy="553720"/>
          </a:xfrm>
          <a:prstGeom prst="roundRect">
            <a:avLst/>
          </a:prstGeom>
          <a:gradFill flip="none" rotWithShape="1">
            <a:gsLst>
              <a:gs pos="20000">
                <a:srgbClr val="4874CB">
                  <a:alpha val="65000"/>
                </a:srgbClr>
              </a:gs>
              <a:gs pos="43000">
                <a:srgbClr val="4874CB">
                  <a:alpha val="54000"/>
                </a:srgbClr>
              </a:gs>
              <a:gs pos="63000">
                <a:srgbClr val="4874CB">
                  <a:alpha val="16000"/>
                </a:srgbClr>
              </a:gs>
              <a:gs pos="100000">
                <a:srgbClr val="FFFFFF">
                  <a:alpha val="0"/>
                </a:srgbClr>
              </a:gs>
            </a:gsLst>
            <a:lin ang="0" scaled="1"/>
          </a:gradFill>
        </p:spPr>
      </p:sp>
      <p:sp>
        <p:nvSpPr>
          <p:cNvPr id="4" name="Text 2"/>
          <p:cNvSpPr/>
          <p:nvPr/>
        </p:nvSpPr>
        <p:spPr>
          <a:xfrm>
            <a:off x="260985" y="163195"/>
            <a:ext cx="1071245" cy="5537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11485880" y="589915"/>
            <a:ext cx="134620" cy="134620"/>
          </a:xfrm>
          <a:prstGeom prst="ellipse">
            <a:avLst/>
          </a:prstGeom>
          <a:gradFill flip="none" rotWithShape="1">
            <a:gsLst>
              <a:gs pos="20000">
                <a:srgbClr val="4874CB">
                  <a:alpha val="83000"/>
                </a:srgbClr>
              </a:gs>
              <a:gs pos="43000">
                <a:srgbClr val="4874CB">
                  <a:alpha val="72000"/>
                </a:srgbClr>
              </a:gs>
              <a:gs pos="63000">
                <a:srgbClr val="4874CB">
                  <a:alpha val="47000"/>
                </a:srgbClr>
              </a:gs>
              <a:gs pos="100000">
                <a:srgbClr val="FFFFFF">
                  <a:alpha val="47000"/>
                </a:srgbClr>
              </a:gs>
            </a:gsLst>
            <a:lin ang="0" scaled="1"/>
          </a:gradFill>
        </p:spPr>
      </p:sp>
      <p:sp>
        <p:nvSpPr>
          <p:cNvPr id="6" name="Text 4"/>
          <p:cNvSpPr/>
          <p:nvPr/>
        </p:nvSpPr>
        <p:spPr>
          <a:xfrm>
            <a:off x="114858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7" name="Shape 5"/>
          <p:cNvSpPr/>
          <p:nvPr/>
        </p:nvSpPr>
        <p:spPr>
          <a:xfrm>
            <a:off x="11816080" y="589915"/>
            <a:ext cx="134620" cy="134620"/>
          </a:xfrm>
          <a:prstGeom prst="ellipse">
            <a:avLst/>
          </a:prstGeom>
          <a:solidFill>
            <a:srgbClr val="000000">
              <a:alpha val="0"/>
            </a:srgbClr>
          </a:solidFill>
          <a:ln w="19050">
            <a:gradFill flip="none" rotWithShape="1">
              <a:gsLst>
                <a:gs pos="0">
                  <a:srgbClr val="4874CB"/>
                </a:gs>
                <a:gs pos="100000">
                  <a:srgbClr val="4874CB">
                    <a:alpha val="29000"/>
                  </a:srgbClr>
                </a:gs>
              </a:gsLst>
              <a:lin ang="2700000" scaled="1"/>
            </a:gra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118160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11650980" y="589915"/>
            <a:ext cx="134620" cy="134620"/>
          </a:xfrm>
          <a:prstGeom prst="ellipse">
            <a:avLst/>
          </a:prstGeom>
          <a:gradFill flip="none" rotWithShape="1">
            <a:gsLst>
              <a:gs pos="20000">
                <a:srgbClr val="4874CB">
                  <a:alpha val="83000"/>
                </a:srgbClr>
              </a:gs>
              <a:gs pos="43000">
                <a:srgbClr val="4874CB">
                  <a:alpha val="72000"/>
                </a:srgbClr>
              </a:gs>
              <a:gs pos="63000">
                <a:srgbClr val="4874CB">
                  <a:alpha val="47000"/>
                </a:srgbClr>
              </a:gs>
              <a:gs pos="100000">
                <a:srgbClr val="FFFFFF">
                  <a:alpha val="47000"/>
                </a:srgbClr>
              </a:gs>
            </a:gsLst>
            <a:lin ang="0" scaled="1"/>
          </a:gradFill>
        </p:spPr>
      </p:sp>
      <p:sp>
        <p:nvSpPr>
          <p:cNvPr id="10" name="Text 8"/>
          <p:cNvSpPr/>
          <p:nvPr/>
        </p:nvSpPr>
        <p:spPr>
          <a:xfrm>
            <a:off x="116509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1" name="Shape 9"/>
          <p:cNvSpPr/>
          <p:nvPr>
            <p:custDataLst>
              <p:tags r:id="rId1"/>
            </p:custDataLst>
          </p:nvPr>
        </p:nvSpPr>
        <p:spPr>
          <a:xfrm>
            <a:off x="880745" y="1678940"/>
            <a:ext cx="5013325" cy="4404360"/>
          </a:xfrm>
          <a:prstGeom prst="roundRect">
            <a:avLst>
              <a:gd name="adj" fmla="val 5907"/>
            </a:avLst>
          </a:prstGeom>
          <a:solidFill>
            <a:srgbClr val="000000">
              <a:alpha val="0"/>
            </a:srgbClr>
          </a:solidFill>
          <a:ln w="19050">
            <a:gradFill flip="none" rotWithShape="1">
              <a:gsLst>
                <a:gs pos="0">
                  <a:srgbClr val="4874CB"/>
                </a:gs>
                <a:gs pos="50000">
                  <a:srgbClr val="83A4E1"/>
                </a:gs>
                <a:gs pos="89000">
                  <a:srgbClr val="6A95D0"/>
                </a:gs>
              </a:gsLst>
              <a:lin ang="5400000" scaled="1"/>
            </a:gra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880745" y="1678940"/>
            <a:ext cx="5013325" cy="440436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3" name="Shape 11"/>
          <p:cNvSpPr/>
          <p:nvPr>
            <p:custDataLst>
              <p:tags r:id="rId2"/>
            </p:custDataLst>
          </p:nvPr>
        </p:nvSpPr>
        <p:spPr>
          <a:xfrm>
            <a:off x="6258560" y="1678940"/>
            <a:ext cx="5013325" cy="4404360"/>
          </a:xfrm>
          <a:prstGeom prst="roundRect">
            <a:avLst>
              <a:gd name="adj" fmla="val 5907"/>
            </a:avLst>
          </a:prstGeom>
          <a:solidFill>
            <a:srgbClr val="000000">
              <a:alpha val="0"/>
            </a:srgbClr>
          </a:solidFill>
          <a:ln w="19050">
            <a:gradFill flip="none" rotWithShape="1">
              <a:gsLst>
                <a:gs pos="0">
                  <a:srgbClr val="4874CB"/>
                </a:gs>
                <a:gs pos="50000">
                  <a:srgbClr val="83A4E1"/>
                </a:gs>
                <a:gs pos="89000">
                  <a:srgbClr val="6A95D0"/>
                </a:gs>
              </a:gsLst>
              <a:lin ang="5400000" scaled="1"/>
            </a:gra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6258560" y="1678940"/>
            <a:ext cx="5013325" cy="440436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5" name="Shape 13"/>
          <p:cNvSpPr/>
          <p:nvPr>
            <p:custDataLst>
              <p:tags r:id="rId3"/>
            </p:custDataLst>
          </p:nvPr>
        </p:nvSpPr>
        <p:spPr>
          <a:xfrm>
            <a:off x="1390650" y="1471295"/>
            <a:ext cx="3994150" cy="461645"/>
          </a:xfrm>
          <a:prstGeom prst="roundRect">
            <a:avLst>
              <a:gd name="adj" fmla="val 27647"/>
            </a:avLst>
          </a:prstGeom>
          <a:gradFill flip="none" rotWithShape="1">
            <a:gsLst>
              <a:gs pos="0">
                <a:srgbClr val="7A9EDA">
                  <a:alpha val="85000"/>
                </a:srgbClr>
              </a:gs>
              <a:gs pos="91000">
                <a:srgbClr val="678DD3"/>
              </a:gs>
            </a:gsLst>
            <a:lin ang="5400000" scaled="1"/>
          </a:gradFill>
        </p:spPr>
      </p:sp>
      <p:sp>
        <p:nvSpPr>
          <p:cNvPr id="16" name="Text 14"/>
          <p:cNvSpPr/>
          <p:nvPr>
            <p:custDataLst>
              <p:tags r:id="rId4"/>
            </p:custDataLst>
          </p:nvPr>
        </p:nvSpPr>
        <p:spPr>
          <a:xfrm>
            <a:off x="1390650" y="1471295"/>
            <a:ext cx="3994150" cy="46164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600" b="1" dirty="0">
                <a:solidFill>
                  <a:srgbClr val="FFFFF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核心规模增长</a:t>
            </a:r>
            <a:endParaRPr lang="en-US" sz="1600" dirty="0"/>
          </a:p>
        </p:txBody>
      </p:sp>
      <p:sp>
        <p:nvSpPr>
          <p:cNvPr id="17" name="Shape 15"/>
          <p:cNvSpPr/>
          <p:nvPr>
            <p:custDataLst>
              <p:tags r:id="rId5"/>
            </p:custDataLst>
          </p:nvPr>
        </p:nvSpPr>
        <p:spPr>
          <a:xfrm>
            <a:off x="6768465" y="1471295"/>
            <a:ext cx="3994150" cy="461645"/>
          </a:xfrm>
          <a:prstGeom prst="roundRect">
            <a:avLst>
              <a:gd name="adj" fmla="val 27647"/>
            </a:avLst>
          </a:prstGeom>
          <a:gradFill flip="none" rotWithShape="1">
            <a:gsLst>
              <a:gs pos="0">
                <a:srgbClr val="7A9EDA">
                  <a:alpha val="90000"/>
                </a:srgbClr>
              </a:gs>
              <a:gs pos="91000">
                <a:srgbClr val="678DD3"/>
              </a:gs>
            </a:gsLst>
            <a:lin ang="5400000" scaled="1"/>
          </a:gradFill>
        </p:spPr>
      </p:sp>
      <p:sp>
        <p:nvSpPr>
          <p:cNvPr id="18" name="Text 16"/>
          <p:cNvSpPr/>
          <p:nvPr>
            <p:custDataLst>
              <p:tags r:id="rId6"/>
            </p:custDataLst>
          </p:nvPr>
        </p:nvSpPr>
        <p:spPr>
          <a:xfrm>
            <a:off x="6768465" y="1471295"/>
            <a:ext cx="3994150" cy="46164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600" b="1" dirty="0">
                <a:solidFill>
                  <a:srgbClr val="FFFFF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产业智能化升级</a:t>
            </a:r>
            <a:endParaRPr lang="en-US" sz="1600" dirty="0"/>
          </a:p>
        </p:txBody>
      </p:sp>
      <p:pic>
        <p:nvPicPr>
          <p:cNvPr id="20" name="Image 1" descr="https://kimi-img.moonshot.cn/pub/slides/slides_tmpl/image/25-06-01-00:29:55-d0tit0s75iks2gau4om0.png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rcRect t="8233" b="8233"/>
          <a:stretch>
            <a:fillRect/>
          </a:stretch>
        </p:blipFill>
        <p:spPr>
          <a:xfrm>
            <a:off x="6548120" y="2186305"/>
            <a:ext cx="4462145" cy="1597660"/>
          </a:xfrm>
          <a:prstGeom prst="rect">
            <a:avLst/>
          </a:prstGeom>
        </p:spPr>
      </p:pic>
      <p:sp>
        <p:nvSpPr>
          <p:cNvPr id="21" name="Text 17"/>
          <p:cNvSpPr/>
          <p:nvPr>
            <p:custDataLst>
              <p:tags r:id="rId9"/>
            </p:custDataLst>
          </p:nvPr>
        </p:nvSpPr>
        <p:spPr>
          <a:xfrm>
            <a:off x="1098550" y="4037330"/>
            <a:ext cx="4530725" cy="1181100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 marL="0" indent="0" algn="just">
              <a:lnSpc>
                <a:spcPct val="150000"/>
              </a:lnSpc>
              <a:buNone/>
            </a:pPr>
            <a:r>
              <a:rPr sz="1600" dirty="0"/>
              <a:t>人工智能核心产业规模接近6000亿元，Deepseek大模型等具有通用认知能力的AI系统，正在重塑全球产业智能化版图。</a:t>
            </a:r>
            <a:endParaRPr sz="1600" dirty="0"/>
          </a:p>
        </p:txBody>
      </p:sp>
      <p:sp>
        <p:nvSpPr>
          <p:cNvPr id="22" name="Text 18"/>
          <p:cNvSpPr/>
          <p:nvPr>
            <p:custDataLst>
              <p:tags r:id="rId10"/>
            </p:custDataLst>
          </p:nvPr>
        </p:nvSpPr>
        <p:spPr>
          <a:xfrm>
            <a:off x="6476365" y="4010660"/>
            <a:ext cx="4533900" cy="1400175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 marL="0" indent="0" algn="just" fontAlgn="auto">
              <a:lnSpc>
                <a:spcPts val="2600"/>
              </a:lnSpc>
              <a:buNone/>
            </a:pPr>
            <a:r>
              <a:rPr lang="en-US" altLang="zh-CN" sz="1600" dirty="0">
                <a:latin typeface="Times New Roman" panose="02020603050405020304" charset="0"/>
                <a:cs typeface="Times New Roman" panose="02020603050405020304" charset="0"/>
              </a:rPr>
              <a:t>Объем основной индустрии искусственного интеллекта приближается к 600 миллиардам юаней, а системы ИИ с универсальными когнитивными способностями, такие как большая модель Deepseek, меняют глобальный ландшафт промышленного интеллекта.</a:t>
            </a:r>
            <a:endParaRPr lang="en-US" altLang="zh-CN" sz="16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23" name="Image 2" descr="https://kimi-img.moonshot.cn/pub/slides/slides_tmpl/image/25-06-01-00:29:48-d0tisv475iks2gau4ogg.png"/>
          <p:cNvPicPr>
            <a:picLocks noChangeAspect="1"/>
          </p:cNvPicPr>
          <p:nvPr/>
        </p:nvPicPr>
        <p:blipFill>
          <a:blip r:embed="rId11">
            <a:alphaModFix amt="83000"/>
          </a:blip>
          <a:srcRect l="25401" t="16194" r="42943" b="26759"/>
          <a:stretch>
            <a:fillRect/>
          </a:stretch>
        </p:blipFill>
        <p:spPr>
          <a:xfrm>
            <a:off x="9862185" y="4380865"/>
            <a:ext cx="3859530" cy="3912235"/>
          </a:xfrm>
          <a:prstGeom prst="rect">
            <a:avLst/>
          </a:prstGeom>
        </p:spPr>
      </p:pic>
      <p:pic>
        <p:nvPicPr>
          <p:cNvPr id="24" name="图片 23"/>
          <p:cNvPicPr/>
          <p:nvPr/>
        </p:nvPicPr>
        <p:blipFill>
          <a:blip r:embed="rId12"/>
          <a:stretch>
            <a:fillRect/>
          </a:stretch>
        </p:blipFill>
        <p:spPr>
          <a:xfrm>
            <a:off x="1141095" y="2193925"/>
            <a:ext cx="4488180" cy="16383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9000">
              <a:srgbClr val="94B9FF">
                <a:alpha val="0"/>
              </a:srgbClr>
            </a:gs>
            <a:gs pos="40000">
              <a:srgbClr val="94B9FF">
                <a:alpha val="10000"/>
              </a:srgbClr>
            </a:gs>
            <a:gs pos="63000">
              <a:srgbClr val="94B9FF">
                <a:alpha val="9000"/>
              </a:srgbClr>
            </a:gs>
            <a:gs pos="84000">
              <a:srgbClr val="94B9FF">
                <a:alpha val="45000"/>
              </a:srgbClr>
            </a:gs>
          </a:gsLst>
          <a:lin ang="6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6-01-00:29:41-d0tistc75iks2gau4oag.png"/>
          <p:cNvPicPr>
            <a:picLocks noChangeAspect="1"/>
          </p:cNvPicPr>
          <p:nvPr/>
        </p:nvPicPr>
        <p:blipFill>
          <a:blip r:embed="rId1"/>
          <a:srcRect l="20060" t="9520" b="9520"/>
          <a:stretch>
            <a:fillRect/>
          </a:stretch>
        </p:blipFill>
        <p:spPr>
          <a:xfrm>
            <a:off x="3559810" y="0"/>
            <a:ext cx="6771640" cy="6858000"/>
          </a:xfrm>
          <a:prstGeom prst="rect">
            <a:avLst/>
          </a:prstGeom>
        </p:spPr>
      </p:pic>
      <p:pic>
        <p:nvPicPr>
          <p:cNvPr id="3" name="Image 1" descr="https://kimi-img.moonshot.cn/pub/slides/slides_tmpl/image/25-06-01-00:29:45-d0tisuc75iks2gau4od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3620" y="2388552"/>
            <a:ext cx="1600200" cy="1651000"/>
          </a:xfrm>
          <a:prstGeom prst="rect">
            <a:avLst/>
          </a:prstGeom>
        </p:spPr>
      </p:pic>
      <p:sp>
        <p:nvSpPr>
          <p:cNvPr id="4" name="Shape 0"/>
          <p:cNvSpPr/>
          <p:nvPr/>
        </p:nvSpPr>
        <p:spPr>
          <a:xfrm>
            <a:off x="1504315" y="2848610"/>
            <a:ext cx="1320165" cy="1334770"/>
          </a:xfrm>
          <a:prstGeom prst="ellipse">
            <a:avLst/>
          </a:prstGeom>
          <a:solidFill>
            <a:srgbClr val="FFFFFF"/>
          </a:solidFill>
        </p:spPr>
      </p:sp>
      <p:sp>
        <p:nvSpPr>
          <p:cNvPr id="5" name="Text 1"/>
          <p:cNvSpPr/>
          <p:nvPr/>
        </p:nvSpPr>
        <p:spPr>
          <a:xfrm>
            <a:off x="1504315" y="2848610"/>
            <a:ext cx="1320165" cy="133477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6" name="Shape 2"/>
          <p:cNvSpPr/>
          <p:nvPr/>
        </p:nvSpPr>
        <p:spPr>
          <a:xfrm>
            <a:off x="1509395" y="2843530"/>
            <a:ext cx="1320165" cy="1334770"/>
          </a:xfrm>
          <a:prstGeom prst="ellipse">
            <a:avLst/>
          </a:prstGeom>
          <a:gradFill flip="none" rotWithShape="1">
            <a:gsLst>
              <a:gs pos="2000">
                <a:srgbClr val="D1DCF2">
                  <a:alpha val="83000"/>
                </a:srgbClr>
              </a:gs>
              <a:gs pos="55000">
                <a:srgbClr val="4874CB">
                  <a:alpha val="69000"/>
                </a:srgbClr>
              </a:gs>
              <a:gs pos="100000">
                <a:srgbClr val="345FB6"/>
              </a:gs>
            </a:gsLst>
            <a:path path="circle">
              <a:fillToRect r="100000" b="100000"/>
            </a:path>
            <a:tileRect l="-100000" t="-100000"/>
          </a:gradFill>
          <a:effectLst>
            <a:outerShdw blurRad="304800" dist="184847" dir="2700000" algn="bl" rotWithShape="0">
              <a:srgbClr val="2E54A1">
                <a:alpha val="23922"/>
              </a:srgbClr>
            </a:outerShdw>
          </a:effectLst>
        </p:spPr>
      </p:sp>
      <p:sp>
        <p:nvSpPr>
          <p:cNvPr id="7" name="Text 3"/>
          <p:cNvSpPr/>
          <p:nvPr/>
        </p:nvSpPr>
        <p:spPr>
          <a:xfrm>
            <a:off x="1509395" y="2843530"/>
            <a:ext cx="1320165" cy="133477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8" name="Text 4"/>
          <p:cNvSpPr/>
          <p:nvPr/>
        </p:nvSpPr>
        <p:spPr>
          <a:xfrm>
            <a:off x="1504315" y="3018790"/>
            <a:ext cx="1320165" cy="993140"/>
          </a:xfrm>
          <a:prstGeom prst="rect">
            <a:avLst/>
          </a:prstGeom>
          <a:noFill/>
        </p:spPr>
        <p:txBody>
          <a:bodyPr wrap="square" lIns="91440" tIns="45720" rIns="91440" bIns="4572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4800" b="1" dirty="0">
                <a:solidFill>
                  <a:srgbClr val="FFFFFF"/>
                </a:solidFill>
                <a:latin typeface="Arial Black" panose="020B0A04020102020204" pitchFamily="34" charset="0"/>
                <a:ea typeface="Arial Black" panose="020B0A04020102020204" pitchFamily="34" charset="-122"/>
                <a:cs typeface="Arial Black" panose="020B0A04020102020204" pitchFamily="34" charset="-120"/>
              </a:rPr>
              <a:t>02</a:t>
            </a:r>
            <a:endParaRPr lang="en-US" sz="1600" dirty="0"/>
          </a:p>
        </p:txBody>
      </p:sp>
      <p:sp>
        <p:nvSpPr>
          <p:cNvPr id="9" name="Text 5"/>
          <p:cNvSpPr/>
          <p:nvPr/>
        </p:nvSpPr>
        <p:spPr>
          <a:xfrm>
            <a:off x="3142615" y="3110865"/>
            <a:ext cx="8497570" cy="70675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4000" b="1" dirty="0">
                <a:solidFill>
                  <a:srgbClr val="4874CB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数字经济赋能 智慧城市惠民</a:t>
            </a:r>
            <a:endParaRPr lang="en-US" sz="1600" dirty="0"/>
          </a:p>
        </p:txBody>
      </p:sp>
      <p:sp>
        <p:nvSpPr>
          <p:cNvPr id="10" name="Text 6"/>
          <p:cNvSpPr/>
          <p:nvPr/>
        </p:nvSpPr>
        <p:spPr>
          <a:xfrm>
            <a:off x="3152775" y="3747135"/>
            <a:ext cx="6579235" cy="82994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1600" b="1" dirty="0">
                <a:solidFill>
                  <a:srgbClr val="000000"/>
                </a:solidFill>
                <a:latin typeface="Times New Roman" panose="02020603050405020304" charset="0"/>
                <a:ea typeface="MiSans" pitchFamily="34" charset="-122"/>
                <a:cs typeface="Times New Roman" panose="02020603050405020304" charset="0"/>
              </a:rPr>
              <a:t>Цифровая экономика, позволяющая создавать умные города, приносящие пользу людям</a:t>
            </a:r>
            <a:endParaRPr lang="en-US" sz="1600" b="1" dirty="0">
              <a:solidFill>
                <a:srgbClr val="000000"/>
              </a:solidFill>
              <a:latin typeface="Times New Roman" panose="02020603050405020304" charset="0"/>
              <a:ea typeface="MiSans" pitchFamily="34" charset="-122"/>
              <a:cs typeface="Times New Roman" panose="02020603050405020304" charset="0"/>
            </a:endParaRPr>
          </a:p>
        </p:txBody>
      </p:sp>
      <p:sp>
        <p:nvSpPr>
          <p:cNvPr id="11" name="Text 7"/>
          <p:cNvSpPr/>
          <p:nvPr/>
        </p:nvSpPr>
        <p:spPr>
          <a:xfrm>
            <a:off x="3142615" y="2188845"/>
            <a:ext cx="8497570" cy="73144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  <a:ea typeface="Arial Black" panose="020B0A04020102020204" pitchFamily="34" charset="-122"/>
                <a:cs typeface="Arial Black" panose="020B0A04020102020204" pitchFamily="34" charset="-120"/>
              </a:rPr>
              <a:t>PART 02</a:t>
            </a:r>
            <a:endParaRPr lang="en-US" sz="32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ial Black" panose="020B0A04020102020204" pitchFamily="34" charset="0"/>
              <a:ea typeface="Arial Black" panose="020B0A04020102020204" pitchFamily="34" charset="-122"/>
              <a:cs typeface="Arial Black" panose="020B0A04020102020204" pitchFamily="34" charset="-120"/>
            </a:endParaRPr>
          </a:p>
        </p:txBody>
      </p:sp>
      <p:pic>
        <p:nvPicPr>
          <p:cNvPr id="12" name="Image 2" descr="https://kimi-img.moonshot.cn/pub/slides/slides_tmpl/image/25-06-01-00:29:35-d0tisrs75iks2gau4o8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460000">
            <a:off x="9391650" y="613410"/>
            <a:ext cx="4236720" cy="1689100"/>
          </a:xfrm>
          <a:prstGeom prst="rect">
            <a:avLst/>
          </a:prstGeom>
        </p:spPr>
      </p:pic>
      <p:sp>
        <p:nvSpPr>
          <p:cNvPr id="13" name="Shape 8"/>
          <p:cNvSpPr/>
          <p:nvPr/>
        </p:nvSpPr>
        <p:spPr>
          <a:xfrm rot="7680000">
            <a:off x="9137650" y="5888355"/>
            <a:ext cx="430530" cy="430530"/>
          </a:xfrm>
          <a:prstGeom prst="ellipse">
            <a:avLst/>
          </a:prstGeom>
          <a:gradFill flip="none" rotWithShape="1">
            <a:gsLst>
              <a:gs pos="0">
                <a:srgbClr val="D1DCF2">
                  <a:alpha val="14000"/>
                </a:srgbClr>
              </a:gs>
              <a:gs pos="22000">
                <a:srgbClr val="6389D3">
                  <a:alpha val="47000"/>
                </a:srgbClr>
              </a:gs>
              <a:gs pos="45000">
                <a:srgbClr val="6389D3">
                  <a:alpha val="83000"/>
                </a:srgbClr>
              </a:gs>
              <a:gs pos="66000">
                <a:srgbClr val="6389D3">
                  <a:alpha val="87000"/>
                </a:srgbClr>
              </a:gs>
            </a:gsLst>
            <a:lin ang="5400000" scaled="1"/>
          </a:gradFill>
        </p:spPr>
      </p:sp>
      <p:sp>
        <p:nvSpPr>
          <p:cNvPr id="14" name="Text 9"/>
          <p:cNvSpPr/>
          <p:nvPr/>
        </p:nvSpPr>
        <p:spPr>
          <a:xfrm rot="7680000">
            <a:off x="9137650" y="5888355"/>
            <a:ext cx="430530" cy="43053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5" name="Shape 10"/>
          <p:cNvSpPr/>
          <p:nvPr/>
        </p:nvSpPr>
        <p:spPr>
          <a:xfrm rot="4020000">
            <a:off x="9440545" y="886460"/>
            <a:ext cx="219075" cy="219075"/>
          </a:xfrm>
          <a:prstGeom prst="ellipse">
            <a:avLst/>
          </a:prstGeom>
          <a:gradFill flip="none" rotWithShape="1">
            <a:gsLst>
              <a:gs pos="0">
                <a:srgbClr val="D1DCF2">
                  <a:alpha val="14000"/>
                </a:srgbClr>
              </a:gs>
              <a:gs pos="22000">
                <a:srgbClr val="6389D3">
                  <a:alpha val="41000"/>
                </a:srgbClr>
              </a:gs>
              <a:gs pos="45000">
                <a:srgbClr val="6389D3">
                  <a:alpha val="67000"/>
                </a:srgbClr>
              </a:gs>
              <a:gs pos="66000">
                <a:srgbClr val="6389D3">
                  <a:alpha val="76000"/>
                </a:srgbClr>
              </a:gs>
            </a:gsLst>
            <a:lin ang="5400000" scaled="1"/>
          </a:gradFill>
        </p:spPr>
      </p:sp>
      <p:sp>
        <p:nvSpPr>
          <p:cNvPr id="16" name="Text 11"/>
          <p:cNvSpPr/>
          <p:nvPr/>
        </p:nvSpPr>
        <p:spPr>
          <a:xfrm rot="4020000">
            <a:off x="9440545" y="886460"/>
            <a:ext cx="219075" cy="219075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9000">
              <a:srgbClr val="94B9FF">
                <a:alpha val="32000"/>
              </a:srgbClr>
            </a:gs>
            <a:gs pos="40000">
              <a:srgbClr val="94B9FF">
                <a:alpha val="10000"/>
              </a:srgbClr>
            </a:gs>
            <a:gs pos="63000">
              <a:srgbClr val="94B9FF">
                <a:alpha val="14000"/>
              </a:srgbClr>
            </a:gs>
            <a:gs pos="98000">
              <a:srgbClr val="94B9FF">
                <a:alpha val="40000"/>
              </a:srgbClr>
            </a:gs>
          </a:gsLst>
          <a:lin ang="1074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89940" y="394335"/>
            <a:ext cx="6780530" cy="622935"/>
          </a:xfrm>
          <a:prstGeom prst="rect">
            <a:avLst/>
          </a:prstGeom>
          <a:noFill/>
        </p:spPr>
        <p:txBody>
          <a:bodyPr wrap="square" lIns="91440" tIns="45720" rIns="91440" bIns="4572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800" b="1" dirty="0">
                <a:solidFill>
                  <a:srgbClr val="000000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5G建设全球领先</a:t>
            </a:r>
            <a:endParaRPr lang="en-US" sz="1600" dirty="0"/>
          </a:p>
        </p:txBody>
      </p:sp>
      <p:sp>
        <p:nvSpPr>
          <p:cNvPr id="3" name="Shape 1"/>
          <p:cNvSpPr/>
          <p:nvPr/>
        </p:nvSpPr>
        <p:spPr>
          <a:xfrm>
            <a:off x="260985" y="163195"/>
            <a:ext cx="1071245" cy="553720"/>
          </a:xfrm>
          <a:prstGeom prst="roundRect">
            <a:avLst/>
          </a:prstGeom>
          <a:gradFill flip="none" rotWithShape="1">
            <a:gsLst>
              <a:gs pos="20000">
                <a:srgbClr val="4874CB">
                  <a:alpha val="65000"/>
                </a:srgbClr>
              </a:gs>
              <a:gs pos="43000">
                <a:srgbClr val="4874CB">
                  <a:alpha val="54000"/>
                </a:srgbClr>
              </a:gs>
              <a:gs pos="63000">
                <a:srgbClr val="4874CB">
                  <a:alpha val="16000"/>
                </a:srgbClr>
              </a:gs>
              <a:gs pos="100000">
                <a:srgbClr val="FFFFFF">
                  <a:alpha val="0"/>
                </a:srgbClr>
              </a:gs>
            </a:gsLst>
            <a:lin ang="0" scaled="1"/>
          </a:gradFill>
        </p:spPr>
      </p:sp>
      <p:sp>
        <p:nvSpPr>
          <p:cNvPr id="4" name="Text 2"/>
          <p:cNvSpPr/>
          <p:nvPr/>
        </p:nvSpPr>
        <p:spPr>
          <a:xfrm>
            <a:off x="260985" y="163195"/>
            <a:ext cx="1071245" cy="5537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11485880" y="589915"/>
            <a:ext cx="134620" cy="134620"/>
          </a:xfrm>
          <a:prstGeom prst="ellipse">
            <a:avLst/>
          </a:prstGeom>
          <a:gradFill flip="none" rotWithShape="1">
            <a:gsLst>
              <a:gs pos="20000">
                <a:srgbClr val="4874CB">
                  <a:alpha val="83000"/>
                </a:srgbClr>
              </a:gs>
              <a:gs pos="43000">
                <a:srgbClr val="4874CB">
                  <a:alpha val="72000"/>
                </a:srgbClr>
              </a:gs>
              <a:gs pos="63000">
                <a:srgbClr val="4874CB">
                  <a:alpha val="47000"/>
                </a:srgbClr>
              </a:gs>
              <a:gs pos="100000">
                <a:srgbClr val="FFFFFF">
                  <a:alpha val="47000"/>
                </a:srgbClr>
              </a:gs>
            </a:gsLst>
            <a:lin ang="0" scaled="1"/>
          </a:gradFill>
        </p:spPr>
      </p:sp>
      <p:sp>
        <p:nvSpPr>
          <p:cNvPr id="6" name="Text 4"/>
          <p:cNvSpPr/>
          <p:nvPr/>
        </p:nvSpPr>
        <p:spPr>
          <a:xfrm>
            <a:off x="114858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7" name="Shape 5"/>
          <p:cNvSpPr/>
          <p:nvPr/>
        </p:nvSpPr>
        <p:spPr>
          <a:xfrm>
            <a:off x="11816080" y="589915"/>
            <a:ext cx="134620" cy="134620"/>
          </a:xfrm>
          <a:prstGeom prst="ellipse">
            <a:avLst/>
          </a:prstGeom>
          <a:solidFill>
            <a:srgbClr val="000000">
              <a:alpha val="0"/>
            </a:srgbClr>
          </a:solidFill>
          <a:ln w="19050">
            <a:gradFill flip="none" rotWithShape="1">
              <a:gsLst>
                <a:gs pos="0">
                  <a:srgbClr val="4874CB"/>
                </a:gs>
                <a:gs pos="100000">
                  <a:srgbClr val="4874CB">
                    <a:alpha val="29000"/>
                  </a:srgbClr>
                </a:gs>
              </a:gsLst>
              <a:lin ang="2700000" scaled="1"/>
            </a:gra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118160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11650980" y="589915"/>
            <a:ext cx="134620" cy="134620"/>
          </a:xfrm>
          <a:prstGeom prst="ellipse">
            <a:avLst/>
          </a:prstGeom>
          <a:gradFill flip="none" rotWithShape="1">
            <a:gsLst>
              <a:gs pos="20000">
                <a:srgbClr val="4874CB">
                  <a:alpha val="83000"/>
                </a:srgbClr>
              </a:gs>
              <a:gs pos="43000">
                <a:srgbClr val="4874CB">
                  <a:alpha val="72000"/>
                </a:srgbClr>
              </a:gs>
              <a:gs pos="63000">
                <a:srgbClr val="4874CB">
                  <a:alpha val="47000"/>
                </a:srgbClr>
              </a:gs>
              <a:gs pos="100000">
                <a:srgbClr val="FFFFFF">
                  <a:alpha val="47000"/>
                </a:srgbClr>
              </a:gs>
            </a:gsLst>
            <a:lin ang="0" scaled="1"/>
          </a:gradFill>
        </p:spPr>
      </p:sp>
      <p:sp>
        <p:nvSpPr>
          <p:cNvPr id="10" name="Text 8"/>
          <p:cNvSpPr/>
          <p:nvPr/>
        </p:nvSpPr>
        <p:spPr>
          <a:xfrm>
            <a:off x="116509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4" name="Shape 9"/>
          <p:cNvSpPr/>
          <p:nvPr/>
        </p:nvSpPr>
        <p:spPr>
          <a:xfrm rot="5400000">
            <a:off x="5351780" y="1565593"/>
            <a:ext cx="462572" cy="565666"/>
          </a:xfrm>
          <a:custGeom>
            <a:avLst/>
            <a:gdLst/>
            <a:ahLst/>
            <a:cxnLst/>
            <a:rect l="l" t="t" r="r" b="b"/>
            <a:pathLst>
              <a:path w="462572" h="565666">
                <a:moveTo>
                  <a:pt x="0" y="565666"/>
                </a:moveTo>
                <a:cubicBezTo>
                  <a:pt x="181122" y="418101"/>
                  <a:pt x="194645" y="262338"/>
                  <a:pt x="231286" y="0"/>
                </a:cubicBezTo>
                <a:cubicBezTo>
                  <a:pt x="262147" y="270536"/>
                  <a:pt x="321905" y="442695"/>
                  <a:pt x="462572" y="565666"/>
                </a:cubicBezTo>
                <a:lnTo>
                  <a:pt x="0" y="565666"/>
                </a:lnTo>
                <a:close/>
              </a:path>
            </a:pathLst>
          </a:custGeom>
          <a:gradFill flip="none" rotWithShape="1">
            <a:gsLst>
              <a:gs pos="23000">
                <a:srgbClr val="6A95D0"/>
              </a:gs>
              <a:gs pos="100000">
                <a:srgbClr val="87A9FF">
                  <a:alpha val="20000"/>
                </a:srgbClr>
              </a:gs>
            </a:gsLst>
            <a:lin ang="5400000" scaled="1"/>
          </a:gradFill>
        </p:spPr>
      </p:sp>
      <p:sp>
        <p:nvSpPr>
          <p:cNvPr id="15" name="Text 10"/>
          <p:cNvSpPr/>
          <p:nvPr/>
        </p:nvSpPr>
        <p:spPr>
          <a:xfrm rot="5400000">
            <a:off x="5351780" y="1565593"/>
            <a:ext cx="462572" cy="565666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6" name="Shape 11"/>
          <p:cNvSpPr/>
          <p:nvPr/>
        </p:nvSpPr>
        <p:spPr>
          <a:xfrm rot="5400000">
            <a:off x="5989320" y="1782763"/>
            <a:ext cx="129860" cy="129860"/>
          </a:xfrm>
          <a:prstGeom prst="ellipse">
            <a:avLst/>
          </a:prstGeom>
          <a:gradFill flip="none" rotWithShape="1">
            <a:gsLst>
              <a:gs pos="0">
                <a:srgbClr val="7A9EDA"/>
              </a:gs>
              <a:gs pos="99000">
                <a:srgbClr val="6A95D0"/>
              </a:gs>
            </a:gsLst>
            <a:lin ang="2700000" scaled="1"/>
          </a:gradFill>
        </p:spPr>
      </p:sp>
      <p:sp>
        <p:nvSpPr>
          <p:cNvPr id="17" name="Text 12"/>
          <p:cNvSpPr/>
          <p:nvPr/>
        </p:nvSpPr>
        <p:spPr>
          <a:xfrm rot="5400000">
            <a:off x="5989320" y="1782763"/>
            <a:ext cx="129860" cy="12986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8" name="Shape 13"/>
          <p:cNvSpPr/>
          <p:nvPr/>
        </p:nvSpPr>
        <p:spPr>
          <a:xfrm rot="5400000">
            <a:off x="5946140" y="1739583"/>
            <a:ext cx="216569" cy="216569"/>
          </a:xfrm>
          <a:prstGeom prst="ellipse">
            <a:avLst/>
          </a:prstGeom>
          <a:solidFill>
            <a:srgbClr val="000000">
              <a:alpha val="0"/>
            </a:srgbClr>
          </a:solidFill>
          <a:ln w="12700">
            <a:gradFill flip="none" rotWithShape="1">
              <a:gsLst>
                <a:gs pos="0">
                  <a:srgbClr val="4874CB">
                    <a:alpha val="52000"/>
                  </a:srgbClr>
                </a:gs>
                <a:gs pos="39000">
                  <a:srgbClr val="ACC1E8"/>
                </a:gs>
                <a:gs pos="83000">
                  <a:srgbClr val="4874CB">
                    <a:alpha val="47000"/>
                  </a:srgbClr>
                </a:gs>
                <a:gs pos="100000">
                  <a:srgbClr val="C8D5EF"/>
                </a:gs>
              </a:gsLst>
              <a:lin ang="5400000" scaled="1"/>
            </a:gradFill>
            <a:prstDash val="solid"/>
          </a:ln>
        </p:spPr>
      </p:sp>
      <p:sp>
        <p:nvSpPr>
          <p:cNvPr id="19" name="Text 14"/>
          <p:cNvSpPr/>
          <p:nvPr/>
        </p:nvSpPr>
        <p:spPr>
          <a:xfrm rot="5400000">
            <a:off x="5946140" y="1739583"/>
            <a:ext cx="216569" cy="216569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20" name="Text 15"/>
          <p:cNvSpPr/>
          <p:nvPr/>
        </p:nvSpPr>
        <p:spPr>
          <a:xfrm>
            <a:off x="6273165" y="2275840"/>
            <a:ext cx="5481955" cy="1181100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 marL="0" indent="0" algn="just">
              <a:lnSpc>
                <a:spcPct val="150000"/>
              </a:lnSpc>
              <a:buNone/>
            </a:pPr>
            <a:r>
              <a:rPr dirty="0"/>
              <a:t>中国建成全球最大的5G独立组网，基站总数达425.1万个（截至2024年底），华为5G必要专利占比14.59%领跑全球。</a:t>
            </a:r>
            <a:endParaRPr dirty="0"/>
          </a:p>
        </p:txBody>
      </p:sp>
      <p:sp>
        <p:nvSpPr>
          <p:cNvPr id="21" name="Shape 16"/>
          <p:cNvSpPr/>
          <p:nvPr/>
        </p:nvSpPr>
        <p:spPr>
          <a:xfrm>
            <a:off x="6273165" y="1622425"/>
            <a:ext cx="4406265" cy="461645"/>
          </a:xfrm>
          <a:prstGeom prst="roundRect">
            <a:avLst>
              <a:gd name="adj" fmla="val 27647"/>
            </a:avLst>
          </a:prstGeom>
          <a:gradFill flip="none" rotWithShape="1">
            <a:gsLst>
              <a:gs pos="0">
                <a:srgbClr val="6292D4">
                  <a:alpha val="63000"/>
                </a:srgbClr>
              </a:gs>
              <a:gs pos="91000">
                <a:srgbClr val="4874CB">
                  <a:alpha val="76000"/>
                </a:srgbClr>
              </a:gs>
            </a:gsLst>
            <a:lin ang="5400000" scaled="1"/>
          </a:gradFill>
        </p:spPr>
      </p:sp>
      <p:sp>
        <p:nvSpPr>
          <p:cNvPr id="22" name="Text 17"/>
          <p:cNvSpPr/>
          <p:nvPr/>
        </p:nvSpPr>
        <p:spPr>
          <a:xfrm>
            <a:off x="6273165" y="1622425"/>
            <a:ext cx="4406265" cy="46164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600" b="1" dirty="0">
                <a:solidFill>
                  <a:srgbClr val="FFFFF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基站建设成果</a:t>
            </a:r>
            <a:endParaRPr lang="en-US" sz="1600" dirty="0"/>
          </a:p>
        </p:txBody>
      </p:sp>
      <p:sp>
        <p:nvSpPr>
          <p:cNvPr id="23" name="Shape 18"/>
          <p:cNvSpPr/>
          <p:nvPr/>
        </p:nvSpPr>
        <p:spPr>
          <a:xfrm rot="5400000">
            <a:off x="5351780" y="3817303"/>
            <a:ext cx="462572" cy="565666"/>
          </a:xfrm>
          <a:custGeom>
            <a:avLst/>
            <a:gdLst/>
            <a:ahLst/>
            <a:cxnLst/>
            <a:rect l="l" t="t" r="r" b="b"/>
            <a:pathLst>
              <a:path w="462572" h="565666">
                <a:moveTo>
                  <a:pt x="0" y="565666"/>
                </a:moveTo>
                <a:cubicBezTo>
                  <a:pt x="181122" y="418101"/>
                  <a:pt x="194645" y="262338"/>
                  <a:pt x="231286" y="0"/>
                </a:cubicBezTo>
                <a:cubicBezTo>
                  <a:pt x="262147" y="270536"/>
                  <a:pt x="321905" y="442695"/>
                  <a:pt x="462572" y="565666"/>
                </a:cubicBezTo>
                <a:lnTo>
                  <a:pt x="0" y="565666"/>
                </a:lnTo>
                <a:close/>
              </a:path>
            </a:pathLst>
          </a:custGeom>
          <a:gradFill flip="none" rotWithShape="1">
            <a:gsLst>
              <a:gs pos="23000">
                <a:srgbClr val="6A95D0"/>
              </a:gs>
              <a:gs pos="100000">
                <a:srgbClr val="87A9FF">
                  <a:alpha val="20000"/>
                </a:srgbClr>
              </a:gs>
            </a:gsLst>
            <a:lin ang="5400000" scaled="1"/>
          </a:gradFill>
        </p:spPr>
      </p:sp>
      <p:sp>
        <p:nvSpPr>
          <p:cNvPr id="24" name="Text 19"/>
          <p:cNvSpPr/>
          <p:nvPr/>
        </p:nvSpPr>
        <p:spPr>
          <a:xfrm rot="5400000">
            <a:off x="5351780" y="3817303"/>
            <a:ext cx="462572" cy="565666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25" name="Shape 20"/>
          <p:cNvSpPr/>
          <p:nvPr/>
        </p:nvSpPr>
        <p:spPr>
          <a:xfrm rot="5400000">
            <a:off x="5989320" y="4034473"/>
            <a:ext cx="129860" cy="129860"/>
          </a:xfrm>
          <a:prstGeom prst="ellipse">
            <a:avLst/>
          </a:prstGeom>
          <a:gradFill flip="none" rotWithShape="1">
            <a:gsLst>
              <a:gs pos="0">
                <a:srgbClr val="7A9EDA"/>
              </a:gs>
              <a:gs pos="99000">
                <a:srgbClr val="6A95D0"/>
              </a:gs>
            </a:gsLst>
            <a:lin ang="2700000" scaled="1"/>
          </a:gradFill>
        </p:spPr>
      </p:sp>
      <p:sp>
        <p:nvSpPr>
          <p:cNvPr id="26" name="Text 21"/>
          <p:cNvSpPr/>
          <p:nvPr/>
        </p:nvSpPr>
        <p:spPr>
          <a:xfrm rot="5400000">
            <a:off x="5989320" y="4034473"/>
            <a:ext cx="129860" cy="12986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27" name="Shape 22"/>
          <p:cNvSpPr/>
          <p:nvPr/>
        </p:nvSpPr>
        <p:spPr>
          <a:xfrm rot="5400000">
            <a:off x="5946140" y="3991293"/>
            <a:ext cx="216569" cy="216569"/>
          </a:xfrm>
          <a:prstGeom prst="ellipse">
            <a:avLst/>
          </a:prstGeom>
          <a:solidFill>
            <a:srgbClr val="000000">
              <a:alpha val="0"/>
            </a:srgbClr>
          </a:solidFill>
          <a:ln w="12700">
            <a:gradFill flip="none" rotWithShape="1">
              <a:gsLst>
                <a:gs pos="0">
                  <a:srgbClr val="4874CB">
                    <a:alpha val="52000"/>
                  </a:srgbClr>
                </a:gs>
                <a:gs pos="39000">
                  <a:srgbClr val="ACC1E8"/>
                </a:gs>
                <a:gs pos="83000">
                  <a:srgbClr val="4874CB">
                    <a:alpha val="47000"/>
                  </a:srgbClr>
                </a:gs>
                <a:gs pos="100000">
                  <a:srgbClr val="C8D5EF"/>
                </a:gs>
              </a:gsLst>
              <a:lin ang="5400000" scaled="1"/>
            </a:gradFill>
            <a:prstDash val="solid"/>
          </a:ln>
        </p:spPr>
      </p:sp>
      <p:sp>
        <p:nvSpPr>
          <p:cNvPr id="28" name="Text 23"/>
          <p:cNvSpPr/>
          <p:nvPr/>
        </p:nvSpPr>
        <p:spPr>
          <a:xfrm rot="5400000">
            <a:off x="5946140" y="3991293"/>
            <a:ext cx="216569" cy="216569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29" name="Text 24"/>
          <p:cNvSpPr/>
          <p:nvPr/>
        </p:nvSpPr>
        <p:spPr>
          <a:xfrm>
            <a:off x="6273165" y="3649345"/>
            <a:ext cx="5450840" cy="2142490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solidFill>
                  <a:srgbClr val="000000"/>
                </a:solidFill>
                <a:latin typeface="Times New Roman" panose="02020603050405020304" charset="0"/>
                <a:ea typeface="MiSans" pitchFamily="34" charset="-122"/>
                <a:cs typeface="Times New Roman" panose="02020603050405020304" charset="0"/>
              </a:rPr>
              <a:t>Китай построил крупнейшую в мире независимую сеть 5G с общим числом базовых станций 4 251 000 (к концу 2024 года), а основные патенты Huawei на 5G составляют 14,59 % от общего числа ведущих мировых патентов.</a:t>
            </a:r>
            <a:endParaRPr lang="en-US" sz="1800" dirty="0">
              <a:solidFill>
                <a:srgbClr val="000000"/>
              </a:solidFill>
              <a:latin typeface="Times New Roman" panose="02020603050405020304" charset="0"/>
              <a:ea typeface="MiSans" pitchFamily="34" charset="-122"/>
              <a:cs typeface="Times New Roman" panose="02020603050405020304" charset="0"/>
            </a:endParaRPr>
          </a:p>
        </p:txBody>
      </p:sp>
      <p:sp>
        <p:nvSpPr>
          <p:cNvPr id="32" name="Shape 27"/>
          <p:cNvSpPr/>
          <p:nvPr/>
        </p:nvSpPr>
        <p:spPr>
          <a:xfrm rot="10800000">
            <a:off x="11650980" y="6322695"/>
            <a:ext cx="675640" cy="675640"/>
          </a:xfrm>
          <a:prstGeom prst="ellipse">
            <a:avLst/>
          </a:prstGeom>
          <a:gradFill flip="none" rotWithShape="1">
            <a:gsLst>
              <a:gs pos="0">
                <a:srgbClr val="6292D4">
                  <a:alpha val="56000"/>
                </a:srgbClr>
              </a:gs>
              <a:gs pos="27000">
                <a:srgbClr val="6292D4">
                  <a:alpha val="47000"/>
                </a:srgbClr>
              </a:gs>
              <a:gs pos="72000">
                <a:srgbClr val="B3CBF9">
                  <a:alpha val="74000"/>
                </a:srgbClr>
              </a:gs>
              <a:gs pos="100000">
                <a:srgbClr val="B5C7EA">
                  <a:alpha val="34000"/>
                </a:srgbClr>
              </a:gs>
            </a:gsLst>
            <a:lin ang="5400000" scaled="1"/>
          </a:gradFill>
        </p:spPr>
      </p:sp>
      <p:sp>
        <p:nvSpPr>
          <p:cNvPr id="33" name="Text 28"/>
          <p:cNvSpPr/>
          <p:nvPr/>
        </p:nvSpPr>
        <p:spPr>
          <a:xfrm rot="10800000">
            <a:off x="11650980" y="6322695"/>
            <a:ext cx="675640" cy="67564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pic>
        <p:nvPicPr>
          <p:cNvPr id="34" name="图片 33"/>
          <p:cNvPicPr/>
          <p:nvPr/>
        </p:nvPicPr>
        <p:blipFill>
          <a:blip r:embed="rId1"/>
          <a:srcRect l="7274" r="11261"/>
          <a:stretch>
            <a:fillRect/>
          </a:stretch>
        </p:blipFill>
        <p:spPr>
          <a:xfrm>
            <a:off x="3108325" y="1622425"/>
            <a:ext cx="2140585" cy="2095500"/>
          </a:xfrm>
          <a:prstGeom prst="rect">
            <a:avLst/>
          </a:prstGeom>
        </p:spPr>
      </p:pic>
      <p:pic>
        <p:nvPicPr>
          <p:cNvPr id="35" name="图片 34"/>
          <p:cNvPicPr/>
          <p:nvPr/>
        </p:nvPicPr>
        <p:blipFill>
          <a:blip r:embed="rId2"/>
          <a:srcRect r="10773"/>
          <a:stretch>
            <a:fillRect/>
          </a:stretch>
        </p:blipFill>
        <p:spPr>
          <a:xfrm>
            <a:off x="3108325" y="3874770"/>
            <a:ext cx="2140585" cy="1922780"/>
          </a:xfrm>
          <a:prstGeom prst="rect">
            <a:avLst/>
          </a:prstGeom>
        </p:spPr>
      </p:pic>
      <p:pic>
        <p:nvPicPr>
          <p:cNvPr id="36" name="图片 35"/>
          <p:cNvPicPr/>
          <p:nvPr/>
        </p:nvPicPr>
        <p:blipFill>
          <a:blip r:embed="rId3"/>
          <a:srcRect l="8208" r="56830"/>
          <a:stretch>
            <a:fillRect/>
          </a:stretch>
        </p:blipFill>
        <p:spPr>
          <a:xfrm>
            <a:off x="607695" y="1622425"/>
            <a:ext cx="2278380" cy="4180205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9000">
              <a:srgbClr val="94B9FF">
                <a:alpha val="52000"/>
              </a:srgbClr>
            </a:gs>
            <a:gs pos="40000">
              <a:srgbClr val="94B9FF">
                <a:alpha val="36000"/>
              </a:srgbClr>
            </a:gs>
            <a:gs pos="62000">
              <a:srgbClr val="94B9FF">
                <a:alpha val="10000"/>
              </a:srgbClr>
            </a:gs>
            <a:gs pos="98000">
              <a:srgbClr val="94B9FF">
                <a:alpha val="50000"/>
              </a:srgb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图片 99"/>
          <p:cNvPicPr/>
          <p:nvPr/>
        </p:nvPicPr>
        <p:blipFill>
          <a:blip r:embed="rId1"/>
          <a:srcRect l="19540" t="3496" r="6851" b="14227"/>
          <a:stretch>
            <a:fillRect/>
          </a:stretch>
        </p:blipFill>
        <p:spPr>
          <a:xfrm>
            <a:off x="5271135" y="1508125"/>
            <a:ext cx="6514465" cy="4678680"/>
          </a:xfrm>
          <a:prstGeom prst="roundRect">
            <a:avLst/>
          </a:prstGeom>
          <a:noFill/>
          <a:ln w="9525">
            <a:noFill/>
          </a:ln>
        </p:spPr>
      </p:pic>
      <p:sp>
        <p:nvSpPr>
          <p:cNvPr id="2" name="Text 0"/>
          <p:cNvSpPr/>
          <p:nvPr/>
        </p:nvSpPr>
        <p:spPr>
          <a:xfrm>
            <a:off x="789940" y="394335"/>
            <a:ext cx="6780530" cy="622935"/>
          </a:xfrm>
          <a:prstGeom prst="rect">
            <a:avLst/>
          </a:prstGeom>
          <a:noFill/>
        </p:spPr>
        <p:txBody>
          <a:bodyPr wrap="square" lIns="91440" tIns="45720" rIns="91440" bIns="4572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800" b="1" dirty="0">
                <a:solidFill>
                  <a:srgbClr val="000000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“东数西算”工程</a:t>
            </a:r>
            <a:endParaRPr lang="en-US" sz="1600" dirty="0"/>
          </a:p>
        </p:txBody>
      </p:sp>
      <p:sp>
        <p:nvSpPr>
          <p:cNvPr id="3" name="Shape 1"/>
          <p:cNvSpPr/>
          <p:nvPr/>
        </p:nvSpPr>
        <p:spPr>
          <a:xfrm>
            <a:off x="260985" y="163195"/>
            <a:ext cx="1071245" cy="553720"/>
          </a:xfrm>
          <a:prstGeom prst="roundRect">
            <a:avLst/>
          </a:prstGeom>
          <a:gradFill flip="none" rotWithShape="1">
            <a:gsLst>
              <a:gs pos="20000">
                <a:srgbClr val="4874CB">
                  <a:alpha val="65000"/>
                </a:srgbClr>
              </a:gs>
              <a:gs pos="43000">
                <a:srgbClr val="4874CB">
                  <a:alpha val="54000"/>
                </a:srgbClr>
              </a:gs>
              <a:gs pos="63000">
                <a:srgbClr val="4874CB">
                  <a:alpha val="16000"/>
                </a:srgbClr>
              </a:gs>
              <a:gs pos="100000">
                <a:srgbClr val="FFFFFF">
                  <a:alpha val="0"/>
                </a:srgbClr>
              </a:gs>
            </a:gsLst>
            <a:lin ang="0" scaled="1"/>
          </a:gradFill>
        </p:spPr>
      </p:sp>
      <p:sp>
        <p:nvSpPr>
          <p:cNvPr id="4" name="Text 2"/>
          <p:cNvSpPr/>
          <p:nvPr/>
        </p:nvSpPr>
        <p:spPr>
          <a:xfrm>
            <a:off x="260985" y="163195"/>
            <a:ext cx="1071245" cy="5537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11485880" y="589915"/>
            <a:ext cx="134620" cy="134620"/>
          </a:xfrm>
          <a:prstGeom prst="ellipse">
            <a:avLst/>
          </a:prstGeom>
          <a:gradFill flip="none" rotWithShape="1">
            <a:gsLst>
              <a:gs pos="20000">
                <a:srgbClr val="4874CB">
                  <a:alpha val="83000"/>
                </a:srgbClr>
              </a:gs>
              <a:gs pos="43000">
                <a:srgbClr val="4874CB">
                  <a:alpha val="72000"/>
                </a:srgbClr>
              </a:gs>
              <a:gs pos="63000">
                <a:srgbClr val="4874CB">
                  <a:alpha val="47000"/>
                </a:srgbClr>
              </a:gs>
              <a:gs pos="100000">
                <a:srgbClr val="FFFFFF">
                  <a:alpha val="47000"/>
                </a:srgbClr>
              </a:gs>
            </a:gsLst>
            <a:lin ang="0" scaled="1"/>
          </a:gradFill>
        </p:spPr>
      </p:sp>
      <p:sp>
        <p:nvSpPr>
          <p:cNvPr id="6" name="Text 4"/>
          <p:cNvSpPr/>
          <p:nvPr/>
        </p:nvSpPr>
        <p:spPr>
          <a:xfrm>
            <a:off x="114858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7" name="Shape 5"/>
          <p:cNvSpPr/>
          <p:nvPr/>
        </p:nvSpPr>
        <p:spPr>
          <a:xfrm>
            <a:off x="11816080" y="589915"/>
            <a:ext cx="134620" cy="134620"/>
          </a:xfrm>
          <a:prstGeom prst="ellipse">
            <a:avLst/>
          </a:prstGeom>
          <a:solidFill>
            <a:srgbClr val="000000">
              <a:alpha val="0"/>
            </a:srgbClr>
          </a:solidFill>
          <a:ln w="19050">
            <a:gradFill flip="none" rotWithShape="1">
              <a:gsLst>
                <a:gs pos="0">
                  <a:srgbClr val="4874CB"/>
                </a:gs>
                <a:gs pos="100000">
                  <a:srgbClr val="4874CB">
                    <a:alpha val="29000"/>
                  </a:srgbClr>
                </a:gs>
              </a:gsLst>
              <a:lin ang="2700000" scaled="1"/>
            </a:gra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118160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11650980" y="589915"/>
            <a:ext cx="134620" cy="134620"/>
          </a:xfrm>
          <a:prstGeom prst="ellipse">
            <a:avLst/>
          </a:prstGeom>
          <a:gradFill flip="none" rotWithShape="1">
            <a:gsLst>
              <a:gs pos="20000">
                <a:srgbClr val="4874CB">
                  <a:alpha val="83000"/>
                </a:srgbClr>
              </a:gs>
              <a:gs pos="43000">
                <a:srgbClr val="4874CB">
                  <a:alpha val="72000"/>
                </a:srgbClr>
              </a:gs>
              <a:gs pos="63000">
                <a:srgbClr val="4874CB">
                  <a:alpha val="47000"/>
                </a:srgbClr>
              </a:gs>
              <a:gs pos="100000">
                <a:srgbClr val="FFFFFF">
                  <a:alpha val="47000"/>
                </a:srgbClr>
              </a:gs>
            </a:gsLst>
            <a:lin ang="0" scaled="1"/>
          </a:gradFill>
        </p:spPr>
      </p:sp>
      <p:sp>
        <p:nvSpPr>
          <p:cNvPr id="10" name="Text 8"/>
          <p:cNvSpPr/>
          <p:nvPr/>
        </p:nvSpPr>
        <p:spPr>
          <a:xfrm>
            <a:off x="116509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 rot="2940000">
            <a:off x="-831215" y="4763770"/>
            <a:ext cx="2465070" cy="2465070"/>
          </a:xfrm>
          <a:prstGeom prst="ellipse">
            <a:avLst/>
          </a:prstGeom>
          <a:gradFill flip="none" rotWithShape="1">
            <a:gsLst>
              <a:gs pos="0">
                <a:srgbClr val="6292D4">
                  <a:alpha val="56000"/>
                </a:srgbClr>
              </a:gs>
              <a:gs pos="47000">
                <a:srgbClr val="6292D4">
                  <a:alpha val="27000"/>
                </a:srgbClr>
              </a:gs>
              <a:gs pos="77000">
                <a:srgbClr val="B3CBF9">
                  <a:alpha val="38000"/>
                </a:srgbClr>
              </a:gs>
              <a:gs pos="100000">
                <a:srgbClr val="D1DCF2">
                  <a:alpha val="0"/>
                </a:srgbClr>
              </a:gs>
            </a:gsLst>
            <a:lin ang="5400000" scaled="1"/>
          </a:gradFill>
        </p:spPr>
      </p:sp>
      <p:sp>
        <p:nvSpPr>
          <p:cNvPr id="12" name="Text 10"/>
          <p:cNvSpPr/>
          <p:nvPr/>
        </p:nvSpPr>
        <p:spPr>
          <a:xfrm rot="2940000">
            <a:off x="-831215" y="4763770"/>
            <a:ext cx="2465070" cy="246507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pic>
        <p:nvPicPr>
          <p:cNvPr id="13" name="Image 0" descr="https://kimi-img.moonshot.cn/pub/slides/slides_tmpl/image/25-06-01-00:29:44-d0tisu475iks2gau4ocg.png"/>
          <p:cNvPicPr>
            <a:picLocks noChangeAspect="1"/>
          </p:cNvPicPr>
          <p:nvPr/>
        </p:nvPicPr>
        <p:blipFill>
          <a:blip r:embed="rId2">
            <a:alphaModFix amt="74000"/>
          </a:blip>
          <a:srcRect t="41588"/>
          <a:stretch>
            <a:fillRect/>
          </a:stretch>
        </p:blipFill>
        <p:spPr>
          <a:xfrm>
            <a:off x="5211445" y="0"/>
            <a:ext cx="7380605" cy="2425065"/>
          </a:xfrm>
          <a:prstGeom prst="rect">
            <a:avLst/>
          </a:prstGeom>
        </p:spPr>
      </p:pic>
      <p:sp>
        <p:nvSpPr>
          <p:cNvPr id="15" name="Shape 11"/>
          <p:cNvSpPr/>
          <p:nvPr/>
        </p:nvSpPr>
        <p:spPr>
          <a:xfrm>
            <a:off x="612140" y="3803015"/>
            <a:ext cx="6370320" cy="2381885"/>
          </a:xfrm>
          <a:prstGeom prst="roundRect">
            <a:avLst>
              <a:gd name="adj" fmla="val 14279"/>
            </a:avLst>
          </a:prstGeom>
          <a:gradFill flip="none" rotWithShape="1">
            <a:gsLst>
              <a:gs pos="0">
                <a:srgbClr val="F6F8FD"/>
              </a:gs>
              <a:gs pos="100000">
                <a:srgbClr val="DAE3F5"/>
              </a:gs>
            </a:gsLst>
            <a:lin ang="5400000" scaled="1"/>
          </a:gradFill>
          <a:effectLst>
            <a:outerShdw blurRad="152400" dist="26941" dir="2700000" algn="bl" rotWithShape="0">
              <a:srgbClr val="000000">
                <a:alpha val="32941"/>
              </a:srgbClr>
            </a:outerShdw>
          </a:effectLst>
        </p:spPr>
      </p:sp>
      <p:sp>
        <p:nvSpPr>
          <p:cNvPr id="16" name="Text 12"/>
          <p:cNvSpPr/>
          <p:nvPr/>
        </p:nvSpPr>
        <p:spPr>
          <a:xfrm>
            <a:off x="592455" y="3311525"/>
            <a:ext cx="6370320" cy="2587625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7" name="Shape 13"/>
          <p:cNvSpPr/>
          <p:nvPr/>
        </p:nvSpPr>
        <p:spPr>
          <a:xfrm>
            <a:off x="592455" y="1508125"/>
            <a:ext cx="6370320" cy="1586865"/>
          </a:xfrm>
          <a:prstGeom prst="roundRect">
            <a:avLst>
              <a:gd name="adj" fmla="val 14279"/>
            </a:avLst>
          </a:prstGeom>
          <a:gradFill flip="none" rotWithShape="1">
            <a:gsLst>
              <a:gs pos="0">
                <a:srgbClr val="F6F8FD"/>
              </a:gs>
              <a:gs pos="100000">
                <a:srgbClr val="DAE3F5"/>
              </a:gs>
            </a:gsLst>
            <a:lin ang="5400000" scaled="1"/>
          </a:gradFill>
          <a:effectLst>
            <a:outerShdw blurRad="152400" dist="26941" dir="2700000" algn="bl" rotWithShape="0">
              <a:srgbClr val="000000">
                <a:alpha val="32941"/>
              </a:srgbClr>
            </a:outerShdw>
          </a:effectLst>
        </p:spPr>
      </p:sp>
      <p:sp>
        <p:nvSpPr>
          <p:cNvPr id="18" name="Text 14"/>
          <p:cNvSpPr/>
          <p:nvPr/>
        </p:nvSpPr>
        <p:spPr>
          <a:xfrm>
            <a:off x="592455" y="1508125"/>
            <a:ext cx="6370320" cy="180340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9" name="Shape 15"/>
          <p:cNvSpPr/>
          <p:nvPr/>
        </p:nvSpPr>
        <p:spPr>
          <a:xfrm>
            <a:off x="759460" y="1566337"/>
            <a:ext cx="4964861" cy="478893"/>
          </a:xfrm>
          <a:prstGeom prst="rect">
            <a:avLst/>
          </a:prstGeom>
          <a:solidFill>
            <a:srgbClr val="000000">
              <a:alpha val="0"/>
            </a:srgbClr>
          </a:solidFill>
        </p:spPr>
      </p:sp>
      <p:sp>
        <p:nvSpPr>
          <p:cNvPr id="21" name="Text 17"/>
          <p:cNvSpPr/>
          <p:nvPr/>
        </p:nvSpPr>
        <p:spPr>
          <a:xfrm>
            <a:off x="803275" y="1729740"/>
            <a:ext cx="5988050" cy="1530985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 marL="0" algn="just">
              <a:lnSpc>
                <a:spcPct val="150000"/>
              </a:lnSpc>
              <a:buClrTx/>
              <a:buSzTx/>
              <a:buFontTx/>
              <a:buNone/>
            </a:pPr>
            <a:r>
              <a:rPr sz="1800" dirty="0"/>
              <a:t>东数西算工程打造数字新基建，8个国家算力枢纽带动西部地区数据中心绿色电能使用率超80%。</a:t>
            </a:r>
            <a:endParaRPr sz="1800" dirty="0"/>
          </a:p>
        </p:txBody>
      </p:sp>
      <p:sp>
        <p:nvSpPr>
          <p:cNvPr id="22" name="Shape 18"/>
          <p:cNvSpPr/>
          <p:nvPr/>
        </p:nvSpPr>
        <p:spPr>
          <a:xfrm>
            <a:off x="1749849" y="3858052"/>
            <a:ext cx="4964861" cy="478893"/>
          </a:xfrm>
          <a:prstGeom prst="rect">
            <a:avLst/>
          </a:prstGeom>
          <a:solidFill>
            <a:srgbClr val="000000">
              <a:alpha val="0"/>
            </a:srgbClr>
          </a:solidFill>
        </p:spPr>
      </p:sp>
      <p:sp>
        <p:nvSpPr>
          <p:cNvPr id="24" name="Text 20"/>
          <p:cNvSpPr/>
          <p:nvPr/>
        </p:nvSpPr>
        <p:spPr>
          <a:xfrm>
            <a:off x="759460" y="3901440"/>
            <a:ext cx="5987415" cy="1702435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dirty="0">
                <a:solidFill>
                  <a:srgbClr val="000000"/>
                </a:solidFill>
                <a:latin typeface="Times New Roman" panose="02020603050405020304" charset="0"/>
                <a:ea typeface="MiSans" pitchFamily="34" charset="-122"/>
                <a:cs typeface="Times New Roman" panose="02020603050405020304" charset="0"/>
              </a:rPr>
              <a:t>Проект East Digital and West Computing создал новую цифровую инфраструктуру, в рамках которой восемь национальных вычислительных узлов позволили повысить коэффициент использования экологически чистой энергии в центрах обработки данных в западном регионе до 80 %.</a:t>
            </a:r>
            <a:endParaRPr lang="en-US" dirty="0">
              <a:solidFill>
                <a:srgbClr val="000000"/>
              </a:solidFill>
              <a:latin typeface="Times New Roman" panose="02020603050405020304" charset="0"/>
              <a:ea typeface="MiSans" pitchFamily="34" charset="-122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9000">
              <a:srgbClr val="94B9FF">
                <a:alpha val="32000"/>
              </a:srgbClr>
            </a:gs>
            <a:gs pos="40000">
              <a:srgbClr val="94B9FF">
                <a:alpha val="14000"/>
              </a:srgbClr>
            </a:gs>
            <a:gs pos="62000">
              <a:srgbClr val="94B9FF">
                <a:alpha val="0"/>
              </a:srgbClr>
            </a:gs>
            <a:gs pos="98000">
              <a:srgbClr val="94B9FF">
                <a:alpha val="32000"/>
              </a:srgb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 rot="16200000">
            <a:off x="8201025" y="6865620"/>
            <a:ext cx="6776085" cy="7239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D1DCF2">
                  <a:alpha val="0"/>
                </a:srgbClr>
              </a:gs>
              <a:gs pos="22000">
                <a:srgbClr val="6389D3">
                  <a:alpha val="0"/>
                </a:srgbClr>
              </a:gs>
              <a:gs pos="69000">
                <a:srgbClr val="6389D3">
                  <a:alpha val="30000"/>
                </a:srgbClr>
              </a:gs>
              <a:gs pos="95000">
                <a:srgbClr val="6389D3">
                  <a:alpha val="70000"/>
                </a:srgbClr>
              </a:gs>
            </a:gsLst>
            <a:lin ang="0" scaled="1"/>
          </a:gradFill>
        </p:spPr>
      </p:sp>
      <p:sp>
        <p:nvSpPr>
          <p:cNvPr id="3" name="Text 1"/>
          <p:cNvSpPr/>
          <p:nvPr/>
        </p:nvSpPr>
        <p:spPr>
          <a:xfrm rot="16200000">
            <a:off x="8201025" y="6865620"/>
            <a:ext cx="6776085" cy="72390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789940" y="394335"/>
            <a:ext cx="6780530" cy="622935"/>
          </a:xfrm>
          <a:prstGeom prst="rect">
            <a:avLst/>
          </a:prstGeom>
          <a:noFill/>
        </p:spPr>
        <p:txBody>
          <a:bodyPr wrap="square" lIns="91440" tIns="45720" rIns="91440" bIns="4572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智慧城市</a:t>
            </a:r>
            <a:endParaRPr lang="zh-CN" altLang="en-US" sz="2800" b="1" dirty="0">
              <a:solidFill>
                <a:srgbClr val="000000"/>
              </a:solidFill>
              <a:latin typeface="MiSans" pitchFamily="34" charset="-122"/>
              <a:ea typeface="MiSans" pitchFamily="34" charset="-122"/>
              <a:cs typeface="MiSans" pitchFamily="34" charset="-120"/>
            </a:endParaRPr>
          </a:p>
        </p:txBody>
      </p:sp>
      <p:sp>
        <p:nvSpPr>
          <p:cNvPr id="5" name="Shape 3"/>
          <p:cNvSpPr/>
          <p:nvPr/>
        </p:nvSpPr>
        <p:spPr>
          <a:xfrm>
            <a:off x="260985" y="163195"/>
            <a:ext cx="1071245" cy="553720"/>
          </a:xfrm>
          <a:prstGeom prst="roundRect">
            <a:avLst/>
          </a:prstGeom>
          <a:gradFill flip="none" rotWithShape="1">
            <a:gsLst>
              <a:gs pos="20000">
                <a:srgbClr val="4874CB">
                  <a:alpha val="65000"/>
                </a:srgbClr>
              </a:gs>
              <a:gs pos="43000">
                <a:srgbClr val="4874CB">
                  <a:alpha val="54000"/>
                </a:srgbClr>
              </a:gs>
              <a:gs pos="63000">
                <a:srgbClr val="4874CB">
                  <a:alpha val="16000"/>
                </a:srgbClr>
              </a:gs>
              <a:gs pos="100000">
                <a:srgbClr val="FFFFFF">
                  <a:alpha val="0"/>
                </a:srgbClr>
              </a:gs>
            </a:gsLst>
            <a:lin ang="0" scaled="1"/>
          </a:gradFill>
        </p:spPr>
      </p:sp>
      <p:sp>
        <p:nvSpPr>
          <p:cNvPr id="6" name="Text 4"/>
          <p:cNvSpPr/>
          <p:nvPr/>
        </p:nvSpPr>
        <p:spPr>
          <a:xfrm>
            <a:off x="260985" y="163195"/>
            <a:ext cx="1071245" cy="5537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7" name="Shape 5"/>
          <p:cNvSpPr/>
          <p:nvPr/>
        </p:nvSpPr>
        <p:spPr>
          <a:xfrm>
            <a:off x="11485880" y="589915"/>
            <a:ext cx="134620" cy="134620"/>
          </a:xfrm>
          <a:prstGeom prst="ellipse">
            <a:avLst/>
          </a:prstGeom>
          <a:gradFill flip="none" rotWithShape="1">
            <a:gsLst>
              <a:gs pos="20000">
                <a:srgbClr val="4874CB">
                  <a:alpha val="83000"/>
                </a:srgbClr>
              </a:gs>
              <a:gs pos="43000">
                <a:srgbClr val="4874CB">
                  <a:alpha val="72000"/>
                </a:srgbClr>
              </a:gs>
              <a:gs pos="63000">
                <a:srgbClr val="4874CB">
                  <a:alpha val="47000"/>
                </a:srgbClr>
              </a:gs>
              <a:gs pos="100000">
                <a:srgbClr val="FFFFFF">
                  <a:alpha val="47000"/>
                </a:srgbClr>
              </a:gs>
            </a:gsLst>
            <a:lin ang="0" scaled="1"/>
          </a:gradFill>
        </p:spPr>
      </p:sp>
      <p:sp>
        <p:nvSpPr>
          <p:cNvPr id="8" name="Text 6"/>
          <p:cNvSpPr/>
          <p:nvPr/>
        </p:nvSpPr>
        <p:spPr>
          <a:xfrm>
            <a:off x="114858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11816080" y="589915"/>
            <a:ext cx="134620" cy="134620"/>
          </a:xfrm>
          <a:prstGeom prst="ellipse">
            <a:avLst/>
          </a:prstGeom>
          <a:solidFill>
            <a:srgbClr val="000000">
              <a:alpha val="0"/>
            </a:srgbClr>
          </a:solidFill>
          <a:ln w="19050">
            <a:gradFill flip="none" rotWithShape="1">
              <a:gsLst>
                <a:gs pos="0">
                  <a:srgbClr val="4874CB"/>
                </a:gs>
                <a:gs pos="100000">
                  <a:srgbClr val="4874CB">
                    <a:alpha val="29000"/>
                  </a:srgbClr>
                </a:gs>
              </a:gsLst>
              <a:lin ang="2700000" scaled="1"/>
            </a:gra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118160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11650980" y="589915"/>
            <a:ext cx="134620" cy="134620"/>
          </a:xfrm>
          <a:prstGeom prst="ellipse">
            <a:avLst/>
          </a:prstGeom>
          <a:gradFill flip="none" rotWithShape="1">
            <a:gsLst>
              <a:gs pos="20000">
                <a:srgbClr val="4874CB">
                  <a:alpha val="83000"/>
                </a:srgbClr>
              </a:gs>
              <a:gs pos="43000">
                <a:srgbClr val="4874CB">
                  <a:alpha val="72000"/>
                </a:srgbClr>
              </a:gs>
              <a:gs pos="63000">
                <a:srgbClr val="4874CB">
                  <a:alpha val="47000"/>
                </a:srgbClr>
              </a:gs>
              <a:gs pos="100000">
                <a:srgbClr val="FFFFFF">
                  <a:alpha val="47000"/>
                </a:srgbClr>
              </a:gs>
            </a:gsLst>
            <a:lin ang="0" scaled="1"/>
          </a:gradFill>
        </p:spPr>
      </p:sp>
      <p:sp>
        <p:nvSpPr>
          <p:cNvPr id="12" name="Text 10"/>
          <p:cNvSpPr/>
          <p:nvPr/>
        </p:nvSpPr>
        <p:spPr>
          <a:xfrm>
            <a:off x="116509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pic>
        <p:nvPicPr>
          <p:cNvPr id="13" name="Image 0" descr="https://kimi-img.moonshot.cn/pub/slides/slides_tmpl/image/25-06-01-00:29:50-d0tisvk75iks2gau4oi0.png"/>
          <p:cNvPicPr>
            <a:picLocks noChangeAspect="1"/>
          </p:cNvPicPr>
          <p:nvPr/>
        </p:nvPicPr>
        <p:blipFill>
          <a:blip r:embed="rId1">
            <a:alphaModFix amt="94000"/>
          </a:blip>
          <a:srcRect l="13119" b="11073"/>
          <a:stretch>
            <a:fillRect/>
          </a:stretch>
        </p:blipFill>
        <p:spPr>
          <a:xfrm>
            <a:off x="6403340" y="1471930"/>
            <a:ext cx="2560955" cy="4660900"/>
          </a:xfrm>
          <a:prstGeom prst="rect">
            <a:avLst/>
          </a:prstGeom>
        </p:spPr>
      </p:pic>
      <p:sp>
        <p:nvSpPr>
          <p:cNvPr id="14" name="Shape 11"/>
          <p:cNvSpPr/>
          <p:nvPr/>
        </p:nvSpPr>
        <p:spPr>
          <a:xfrm rot="16200000">
            <a:off x="5544185" y="3966845"/>
            <a:ext cx="6776085" cy="65024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D1DCF2">
                  <a:alpha val="0"/>
                </a:srgbClr>
              </a:gs>
              <a:gs pos="22000">
                <a:srgbClr val="6389D3">
                  <a:alpha val="0"/>
                </a:srgbClr>
              </a:gs>
              <a:gs pos="69000">
                <a:srgbClr val="6389D3">
                  <a:alpha val="30000"/>
                </a:srgbClr>
              </a:gs>
              <a:gs pos="95000">
                <a:srgbClr val="6389D3">
                  <a:alpha val="67000"/>
                </a:srgbClr>
              </a:gs>
            </a:gsLst>
            <a:lin ang="0" scaled="1"/>
          </a:gradFill>
        </p:spPr>
      </p:sp>
      <p:sp>
        <p:nvSpPr>
          <p:cNvPr id="15" name="Text 12"/>
          <p:cNvSpPr/>
          <p:nvPr/>
        </p:nvSpPr>
        <p:spPr>
          <a:xfrm rot="16200000">
            <a:off x="5544185" y="3966845"/>
            <a:ext cx="6776085" cy="65024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pic>
        <p:nvPicPr>
          <p:cNvPr id="16" name="Image 1" descr="https://kimi-img.moonshot.cn/pub/slides/slides_tmpl/image/25-06-01-00:29:51-d0tisvs75iks2gau4oig.png"/>
          <p:cNvPicPr>
            <a:picLocks noChangeAspect="1"/>
          </p:cNvPicPr>
          <p:nvPr/>
        </p:nvPicPr>
        <p:blipFill>
          <a:blip r:embed="rId2">
            <a:alphaModFix amt="77000"/>
          </a:blip>
          <a:srcRect l="9370" r="17339"/>
          <a:stretch>
            <a:fillRect/>
          </a:stretch>
        </p:blipFill>
        <p:spPr>
          <a:xfrm>
            <a:off x="9059545" y="1471930"/>
            <a:ext cx="2560955" cy="4660900"/>
          </a:xfrm>
          <a:prstGeom prst="rect">
            <a:avLst/>
          </a:prstGeom>
        </p:spPr>
      </p:pic>
      <p:sp>
        <p:nvSpPr>
          <p:cNvPr id="18" name="Text 14"/>
          <p:cNvSpPr/>
          <p:nvPr/>
        </p:nvSpPr>
        <p:spPr>
          <a:xfrm>
            <a:off x="867410" y="1647190"/>
            <a:ext cx="5130165" cy="2462530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dirty="0">
                <a:solidFill>
                  <a:srgbClr val="000000"/>
                </a:solidFill>
                <a:latin typeface="+mn-ea"/>
                <a:cs typeface="+mn-ea"/>
              </a:rPr>
              <a:t>智慧城市建设惠及9.44亿城镇居民，深圳通过AI交通控制系统将高峰期通行效率提升23%，上海“一网通办”平台集成3500余项政务服务，实现90%事项全程网办。</a:t>
            </a:r>
            <a:endParaRPr lang="en-US" dirty="0">
              <a:solidFill>
                <a:srgbClr val="000000"/>
              </a:solidFill>
              <a:latin typeface="+mn-ea"/>
              <a:cs typeface="+mn-ea"/>
            </a:endParaRPr>
          </a:p>
        </p:txBody>
      </p:sp>
      <p:sp>
        <p:nvSpPr>
          <p:cNvPr id="20" name="Text 16"/>
          <p:cNvSpPr/>
          <p:nvPr/>
        </p:nvSpPr>
        <p:spPr>
          <a:xfrm>
            <a:off x="867410" y="3519170"/>
            <a:ext cx="5130165" cy="3064510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 marL="0" indent="0" algn="just" fontAlgn="auto">
              <a:lnSpc>
                <a:spcPts val="2400"/>
              </a:lnSpc>
              <a:buNone/>
            </a:pPr>
            <a:r>
              <a:rPr lang="en-US" dirty="0">
                <a:solidFill>
                  <a:srgbClr val="000000"/>
                </a:solidFill>
                <a:latin typeface="Times New Roman" panose="02020603050405020304" charset="0"/>
                <a:ea typeface="MiSans" pitchFamily="34" charset="-122"/>
                <a:cs typeface="Times New Roman" panose="02020603050405020304" charset="0"/>
              </a:rPr>
              <a:t>Строительство "умных городов" принесло пользу 944 миллионам горожан; Шэньчжэнь повысил эффективность движения в пиковые моменты на 23 процента благодаря системе управления дорожным движением на основе искусственного интеллекта; а платформа "одна сеть - один офис" в Шанхае объединяет более 3500 государственных служб, благодаря чему 90 процентов всех вопросов решаются в режиме онлайн.</a:t>
            </a:r>
            <a:endParaRPr lang="en-US" dirty="0">
              <a:solidFill>
                <a:srgbClr val="000000"/>
              </a:solidFill>
              <a:latin typeface="Times New Roman" panose="02020603050405020304" charset="0"/>
              <a:ea typeface="MiSans" pitchFamily="34" charset="-122"/>
              <a:cs typeface="Times New Roman" panose="02020603050405020304" charset="0"/>
            </a:endParaRPr>
          </a:p>
        </p:txBody>
      </p:sp>
      <p:sp>
        <p:nvSpPr>
          <p:cNvPr id="21" name="Shape 17"/>
          <p:cNvSpPr/>
          <p:nvPr/>
        </p:nvSpPr>
        <p:spPr>
          <a:xfrm rot="16200000">
            <a:off x="-213360" y="2343785"/>
            <a:ext cx="1623695" cy="12001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87A9FF">
                  <a:alpha val="61000"/>
                </a:srgbClr>
              </a:gs>
              <a:gs pos="71000">
                <a:srgbClr val="4874CB">
                  <a:alpha val="61000"/>
                </a:srgbClr>
              </a:gs>
            </a:gsLst>
            <a:lin ang="2700000" scaled="1"/>
          </a:gradFill>
        </p:spPr>
      </p:sp>
      <p:sp>
        <p:nvSpPr>
          <p:cNvPr id="22" name="Text 18"/>
          <p:cNvSpPr/>
          <p:nvPr/>
        </p:nvSpPr>
        <p:spPr>
          <a:xfrm rot="16200000">
            <a:off x="-213360" y="2343785"/>
            <a:ext cx="1623695" cy="120015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23" name="Shape 19"/>
          <p:cNvSpPr/>
          <p:nvPr/>
        </p:nvSpPr>
        <p:spPr>
          <a:xfrm rot="16200000">
            <a:off x="-217170" y="4789170"/>
            <a:ext cx="1630045" cy="11938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87A9FF">
                  <a:alpha val="61000"/>
                </a:srgbClr>
              </a:gs>
              <a:gs pos="71000">
                <a:srgbClr val="4874CB">
                  <a:alpha val="61000"/>
                </a:srgbClr>
              </a:gs>
            </a:gsLst>
            <a:lin ang="2700000" scaled="1"/>
          </a:gradFill>
        </p:spPr>
      </p:sp>
      <p:sp>
        <p:nvSpPr>
          <p:cNvPr id="24" name="Text 20"/>
          <p:cNvSpPr/>
          <p:nvPr/>
        </p:nvSpPr>
        <p:spPr>
          <a:xfrm rot="16200000">
            <a:off x="-217170" y="4789170"/>
            <a:ext cx="1630045" cy="11938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9000">
              <a:srgbClr val="94B9FF">
                <a:alpha val="0"/>
              </a:srgbClr>
            </a:gs>
            <a:gs pos="40000">
              <a:srgbClr val="94B9FF">
                <a:alpha val="10000"/>
              </a:srgbClr>
            </a:gs>
            <a:gs pos="63000">
              <a:srgbClr val="94B9FF">
                <a:alpha val="9000"/>
              </a:srgbClr>
            </a:gs>
            <a:gs pos="84000">
              <a:srgbClr val="94B9FF">
                <a:alpha val="45000"/>
              </a:srgbClr>
            </a:gs>
          </a:gsLst>
          <a:lin ang="6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6-01-00:29:41-d0tistc75iks2gau4oag.png"/>
          <p:cNvPicPr>
            <a:picLocks noChangeAspect="1"/>
          </p:cNvPicPr>
          <p:nvPr/>
        </p:nvPicPr>
        <p:blipFill>
          <a:blip r:embed="rId1"/>
          <a:srcRect l="20060" t="9520" b="9520"/>
          <a:stretch>
            <a:fillRect/>
          </a:stretch>
        </p:blipFill>
        <p:spPr>
          <a:xfrm>
            <a:off x="3559810" y="0"/>
            <a:ext cx="6771640" cy="6858000"/>
          </a:xfrm>
          <a:prstGeom prst="rect">
            <a:avLst/>
          </a:prstGeom>
        </p:spPr>
      </p:pic>
      <p:pic>
        <p:nvPicPr>
          <p:cNvPr id="3" name="Image 1" descr="https://kimi-img.moonshot.cn/pub/slides/slides_tmpl/image/25-06-01-00:29:45-d0tisuc75iks2gau4od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3620" y="2388552"/>
            <a:ext cx="1600200" cy="1651000"/>
          </a:xfrm>
          <a:prstGeom prst="rect">
            <a:avLst/>
          </a:prstGeom>
        </p:spPr>
      </p:pic>
      <p:sp>
        <p:nvSpPr>
          <p:cNvPr id="4" name="Shape 0"/>
          <p:cNvSpPr/>
          <p:nvPr/>
        </p:nvSpPr>
        <p:spPr>
          <a:xfrm>
            <a:off x="1504315" y="2848610"/>
            <a:ext cx="1320165" cy="1334770"/>
          </a:xfrm>
          <a:prstGeom prst="ellipse">
            <a:avLst/>
          </a:prstGeom>
          <a:solidFill>
            <a:srgbClr val="FFFFFF"/>
          </a:solidFill>
        </p:spPr>
      </p:sp>
      <p:sp>
        <p:nvSpPr>
          <p:cNvPr id="5" name="Text 1"/>
          <p:cNvSpPr/>
          <p:nvPr/>
        </p:nvSpPr>
        <p:spPr>
          <a:xfrm>
            <a:off x="1504315" y="2848610"/>
            <a:ext cx="1320165" cy="133477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6" name="Shape 2"/>
          <p:cNvSpPr/>
          <p:nvPr/>
        </p:nvSpPr>
        <p:spPr>
          <a:xfrm>
            <a:off x="1509395" y="2843530"/>
            <a:ext cx="1320165" cy="1334770"/>
          </a:xfrm>
          <a:prstGeom prst="ellipse">
            <a:avLst/>
          </a:prstGeom>
          <a:gradFill flip="none" rotWithShape="1">
            <a:gsLst>
              <a:gs pos="2000">
                <a:srgbClr val="D1DCF2">
                  <a:alpha val="83000"/>
                </a:srgbClr>
              </a:gs>
              <a:gs pos="55000">
                <a:srgbClr val="4874CB">
                  <a:alpha val="69000"/>
                </a:srgbClr>
              </a:gs>
              <a:gs pos="100000">
                <a:srgbClr val="345FB6"/>
              </a:gs>
            </a:gsLst>
            <a:path path="circle">
              <a:fillToRect r="100000" b="100000"/>
            </a:path>
            <a:tileRect l="-100000" t="-100000"/>
          </a:gradFill>
          <a:effectLst>
            <a:outerShdw blurRad="304800" dist="184847" dir="2700000" algn="bl" rotWithShape="0">
              <a:srgbClr val="2E54A1">
                <a:alpha val="23922"/>
              </a:srgbClr>
            </a:outerShdw>
          </a:effectLst>
        </p:spPr>
      </p:sp>
      <p:sp>
        <p:nvSpPr>
          <p:cNvPr id="7" name="Text 3"/>
          <p:cNvSpPr/>
          <p:nvPr/>
        </p:nvSpPr>
        <p:spPr>
          <a:xfrm>
            <a:off x="1509395" y="2843530"/>
            <a:ext cx="1320165" cy="133477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8" name="Text 4"/>
          <p:cNvSpPr/>
          <p:nvPr/>
        </p:nvSpPr>
        <p:spPr>
          <a:xfrm>
            <a:off x="1504315" y="3018790"/>
            <a:ext cx="1320165" cy="993140"/>
          </a:xfrm>
          <a:prstGeom prst="rect">
            <a:avLst/>
          </a:prstGeom>
          <a:noFill/>
        </p:spPr>
        <p:txBody>
          <a:bodyPr wrap="square" lIns="91440" tIns="45720" rIns="91440" bIns="4572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4800" b="1" dirty="0">
                <a:solidFill>
                  <a:srgbClr val="FFFFFF"/>
                </a:solidFill>
                <a:latin typeface="Arial Black" panose="020B0A04020102020204" pitchFamily="34" charset="0"/>
                <a:ea typeface="Arial Black" panose="020B0A04020102020204" pitchFamily="34" charset="-122"/>
                <a:cs typeface="Arial Black" panose="020B0A04020102020204" pitchFamily="34" charset="-120"/>
              </a:rPr>
              <a:t>03</a:t>
            </a:r>
            <a:endParaRPr lang="en-US" sz="1600" dirty="0"/>
          </a:p>
        </p:txBody>
      </p:sp>
      <p:sp>
        <p:nvSpPr>
          <p:cNvPr id="9" name="Text 5"/>
          <p:cNvSpPr/>
          <p:nvPr/>
        </p:nvSpPr>
        <p:spPr>
          <a:xfrm>
            <a:off x="3142615" y="3110865"/>
            <a:ext cx="8497570" cy="70675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4000" b="1" dirty="0">
                <a:solidFill>
                  <a:srgbClr val="4874CB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绿色创新引领 新能源改变生活</a:t>
            </a:r>
            <a:endParaRPr lang="en-US" sz="1600" dirty="0"/>
          </a:p>
        </p:txBody>
      </p:sp>
      <p:sp>
        <p:nvSpPr>
          <p:cNvPr id="10" name="Text 6"/>
          <p:cNvSpPr/>
          <p:nvPr/>
        </p:nvSpPr>
        <p:spPr>
          <a:xfrm>
            <a:off x="3152775" y="3747135"/>
            <a:ext cx="8497570" cy="4603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1600" b="1" dirty="0">
                <a:solidFill>
                  <a:srgbClr val="000000"/>
                </a:solidFill>
                <a:latin typeface="Times New Roman" panose="02020603050405020304" charset="0"/>
                <a:ea typeface="MiSans" pitchFamily="34" charset="-122"/>
                <a:cs typeface="Times New Roman" panose="02020603050405020304" charset="0"/>
              </a:rPr>
              <a:t>Зеленые инновации лидируют Новая энергия меняет жизнь</a:t>
            </a:r>
            <a:endParaRPr lang="en-US" sz="1600" b="1" dirty="0">
              <a:solidFill>
                <a:srgbClr val="000000"/>
              </a:solidFill>
              <a:latin typeface="Times New Roman" panose="02020603050405020304" charset="0"/>
              <a:ea typeface="MiSans" pitchFamily="34" charset="-122"/>
              <a:cs typeface="Times New Roman" panose="02020603050405020304" charset="0"/>
            </a:endParaRPr>
          </a:p>
        </p:txBody>
      </p:sp>
      <p:sp>
        <p:nvSpPr>
          <p:cNvPr id="11" name="Text 7"/>
          <p:cNvSpPr/>
          <p:nvPr/>
        </p:nvSpPr>
        <p:spPr>
          <a:xfrm>
            <a:off x="3142615" y="2188845"/>
            <a:ext cx="8497570" cy="73144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  <a:ea typeface="Arial Black" panose="020B0A04020102020204" pitchFamily="34" charset="-122"/>
                <a:cs typeface="Arial Black" panose="020B0A04020102020204" pitchFamily="34" charset="-120"/>
              </a:rPr>
              <a:t>PART 03</a:t>
            </a:r>
            <a:endParaRPr lang="en-US" sz="32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ial Black" panose="020B0A04020102020204" pitchFamily="34" charset="0"/>
              <a:ea typeface="Arial Black" panose="020B0A04020102020204" pitchFamily="34" charset="-122"/>
              <a:cs typeface="Arial Black" panose="020B0A04020102020204" pitchFamily="34" charset="-120"/>
            </a:endParaRPr>
          </a:p>
        </p:txBody>
      </p:sp>
      <p:pic>
        <p:nvPicPr>
          <p:cNvPr id="12" name="Image 2" descr="https://kimi-img.moonshot.cn/pub/slides/slides_tmpl/image/25-06-01-00:29:35-d0tisrs75iks2gau4o8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460000">
            <a:off x="9391650" y="613410"/>
            <a:ext cx="4236720" cy="1689100"/>
          </a:xfrm>
          <a:prstGeom prst="rect">
            <a:avLst/>
          </a:prstGeom>
        </p:spPr>
      </p:pic>
      <p:sp>
        <p:nvSpPr>
          <p:cNvPr id="13" name="Shape 8"/>
          <p:cNvSpPr/>
          <p:nvPr/>
        </p:nvSpPr>
        <p:spPr>
          <a:xfrm rot="7680000">
            <a:off x="9137650" y="5888355"/>
            <a:ext cx="430530" cy="430530"/>
          </a:xfrm>
          <a:prstGeom prst="ellipse">
            <a:avLst/>
          </a:prstGeom>
          <a:gradFill flip="none" rotWithShape="1">
            <a:gsLst>
              <a:gs pos="0">
                <a:srgbClr val="D1DCF2">
                  <a:alpha val="14000"/>
                </a:srgbClr>
              </a:gs>
              <a:gs pos="22000">
                <a:srgbClr val="6389D3">
                  <a:alpha val="47000"/>
                </a:srgbClr>
              </a:gs>
              <a:gs pos="45000">
                <a:srgbClr val="6389D3">
                  <a:alpha val="83000"/>
                </a:srgbClr>
              </a:gs>
              <a:gs pos="66000">
                <a:srgbClr val="6389D3">
                  <a:alpha val="87000"/>
                </a:srgbClr>
              </a:gs>
            </a:gsLst>
            <a:lin ang="5400000" scaled="1"/>
          </a:gradFill>
        </p:spPr>
      </p:sp>
      <p:sp>
        <p:nvSpPr>
          <p:cNvPr id="14" name="Text 9"/>
          <p:cNvSpPr/>
          <p:nvPr/>
        </p:nvSpPr>
        <p:spPr>
          <a:xfrm rot="7680000">
            <a:off x="9137650" y="5888355"/>
            <a:ext cx="430530" cy="43053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5" name="Shape 10"/>
          <p:cNvSpPr/>
          <p:nvPr/>
        </p:nvSpPr>
        <p:spPr>
          <a:xfrm rot="4020000">
            <a:off x="9440545" y="886460"/>
            <a:ext cx="219075" cy="219075"/>
          </a:xfrm>
          <a:prstGeom prst="ellipse">
            <a:avLst/>
          </a:prstGeom>
          <a:gradFill flip="none" rotWithShape="1">
            <a:gsLst>
              <a:gs pos="0">
                <a:srgbClr val="D1DCF2">
                  <a:alpha val="14000"/>
                </a:srgbClr>
              </a:gs>
              <a:gs pos="22000">
                <a:srgbClr val="6389D3">
                  <a:alpha val="41000"/>
                </a:srgbClr>
              </a:gs>
              <a:gs pos="45000">
                <a:srgbClr val="6389D3">
                  <a:alpha val="67000"/>
                </a:srgbClr>
              </a:gs>
              <a:gs pos="66000">
                <a:srgbClr val="6389D3">
                  <a:alpha val="76000"/>
                </a:srgbClr>
              </a:gs>
            </a:gsLst>
            <a:lin ang="5400000" scaled="1"/>
          </a:gradFill>
        </p:spPr>
      </p:sp>
      <p:sp>
        <p:nvSpPr>
          <p:cNvPr id="16" name="Text 11"/>
          <p:cNvSpPr/>
          <p:nvPr/>
        </p:nvSpPr>
        <p:spPr>
          <a:xfrm rot="4020000">
            <a:off x="9440545" y="886460"/>
            <a:ext cx="219075" cy="219075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9000">
              <a:srgbClr val="94B9FF">
                <a:alpha val="38000"/>
              </a:srgbClr>
            </a:gs>
            <a:gs pos="38000">
              <a:srgbClr val="94B9FF">
                <a:alpha val="43000"/>
              </a:srgbClr>
            </a:gs>
            <a:gs pos="72000">
              <a:srgbClr val="94B9FF">
                <a:alpha val="12000"/>
              </a:srgbClr>
            </a:gs>
            <a:gs pos="100000">
              <a:srgbClr val="94B9FF">
                <a:alpha val="58000"/>
              </a:srgbClr>
            </a:gs>
          </a:gsLst>
          <a:lin ang="3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6-01-00:29:44-d0tisu475iks2gau4ocg.png"/>
          <p:cNvPicPr>
            <a:picLocks noChangeAspect="1"/>
          </p:cNvPicPr>
          <p:nvPr/>
        </p:nvPicPr>
        <p:blipFill>
          <a:blip r:embed="rId1">
            <a:alphaModFix amt="74000"/>
          </a:blip>
          <a:srcRect t="41588"/>
          <a:stretch>
            <a:fillRect/>
          </a:stretch>
        </p:blipFill>
        <p:spPr>
          <a:xfrm>
            <a:off x="448310" y="0"/>
            <a:ext cx="7380605" cy="2425065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-635" y="1473835"/>
            <a:ext cx="12192635" cy="1571625"/>
          </a:xfrm>
          <a:prstGeom prst="rect">
            <a:avLst/>
          </a:prstGeom>
          <a:gradFill flip="none" rotWithShape="1">
            <a:gsLst>
              <a:gs pos="42000">
                <a:srgbClr val="92ABDF">
                  <a:alpha val="81000"/>
                </a:srgbClr>
              </a:gs>
              <a:gs pos="100000">
                <a:srgbClr val="4874CB">
                  <a:alpha val="72000"/>
                </a:srgbClr>
              </a:gs>
            </a:gsLst>
            <a:lin ang="0" scaled="1"/>
          </a:gradFill>
        </p:spPr>
      </p:sp>
      <p:sp>
        <p:nvSpPr>
          <p:cNvPr id="4" name="Text 1"/>
          <p:cNvSpPr/>
          <p:nvPr/>
        </p:nvSpPr>
        <p:spPr>
          <a:xfrm>
            <a:off x="-635" y="1473835"/>
            <a:ext cx="12192635" cy="1571625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5" name="Text 2"/>
          <p:cNvSpPr/>
          <p:nvPr/>
        </p:nvSpPr>
        <p:spPr>
          <a:xfrm>
            <a:off x="7697470" y="1614805"/>
            <a:ext cx="3957955" cy="1330960"/>
          </a:xfrm>
          <a:prstGeom prst="rect">
            <a:avLst/>
          </a:prstGeom>
          <a:noFill/>
        </p:spPr>
        <p:txBody>
          <a:bodyPr wrap="square" lIns="91440" tIns="45720" rIns="91440" bIns="4572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zh-CN" altLang="en-US" sz="36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MiSans" pitchFamily="34" charset="-120"/>
              </a:rPr>
              <a:t>风电、光伏发电</a:t>
            </a:r>
            <a:endParaRPr lang="zh-CN" altLang="en-US" sz="3600" b="1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  <a:cs typeface="MiSans" pitchFamily="34" charset="-120"/>
            </a:endParaRPr>
          </a:p>
        </p:txBody>
      </p:sp>
      <p:sp>
        <p:nvSpPr>
          <p:cNvPr id="6" name="Shape 3"/>
          <p:cNvSpPr/>
          <p:nvPr/>
        </p:nvSpPr>
        <p:spPr>
          <a:xfrm>
            <a:off x="6538375" y="3776772"/>
            <a:ext cx="4964861" cy="478893"/>
          </a:xfrm>
          <a:prstGeom prst="rect">
            <a:avLst/>
          </a:prstGeom>
          <a:solidFill>
            <a:srgbClr val="000000">
              <a:alpha val="0"/>
            </a:srgbClr>
          </a:solidFill>
        </p:spPr>
      </p:sp>
      <p:sp>
        <p:nvSpPr>
          <p:cNvPr id="8" name="Text 5"/>
          <p:cNvSpPr/>
          <p:nvPr/>
        </p:nvSpPr>
        <p:spPr>
          <a:xfrm>
            <a:off x="6538595" y="3939540"/>
            <a:ext cx="4965065" cy="2400935"/>
          </a:xfrm>
          <a:prstGeom prst="rect">
            <a:avLst/>
          </a:prstGeom>
          <a:noFill/>
        </p:spPr>
        <p:txBody>
          <a:bodyPr wrap="square" lIns="0" tIns="0" rIns="0" bIns="46990" rtlCol="0" anchor="t"/>
          <a:lstStyle/>
          <a:p>
            <a:pPr marL="0" algn="ctr">
              <a:lnSpc>
                <a:spcPct val="150000"/>
              </a:lnSpc>
              <a:buClrTx/>
              <a:buSzTx/>
              <a:buFontTx/>
              <a:buNone/>
            </a:pPr>
            <a:r>
              <a:rPr lang="en-US" sz="1800" dirty="0">
                <a:solidFill>
                  <a:srgbClr val="000000"/>
                </a:solidFill>
                <a:latin typeface="Times New Roman" panose="02020603050405020304" charset="0"/>
                <a:ea typeface="MiSans" pitchFamily="34" charset="-122"/>
                <a:cs typeface="Times New Roman" panose="02020603050405020304" charset="0"/>
              </a:rPr>
              <a:t>Установленная мощность возобновляемых источников энергии в Китае исторически превышает 1,889 миллиарда киловатт (данные на 2024 год), а годовая выработка электроэнергии за счет энергии ветра и фотовольтаики превышает 1,83 триллиона киловатт-часов.</a:t>
            </a:r>
            <a:endParaRPr lang="en-US" sz="1800" dirty="0">
              <a:solidFill>
                <a:srgbClr val="000000"/>
              </a:solidFill>
              <a:latin typeface="Times New Roman" panose="02020603050405020304" charset="0"/>
              <a:ea typeface="MiSans" pitchFamily="34" charset="-122"/>
              <a:cs typeface="Times New Roman" panose="02020603050405020304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665480" y="4256405"/>
            <a:ext cx="4965065" cy="2075180"/>
          </a:xfrm>
          <a:prstGeom prst="rect">
            <a:avLst/>
          </a:prstGeom>
          <a:noFill/>
        </p:spPr>
        <p:txBody>
          <a:bodyPr wrap="square" lIns="0" tIns="0" rIns="0" bIns="46990" rtlCol="0" anchor="t"/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2000" dirty="0">
                <a:solidFill>
                  <a:srgbClr val="262626"/>
                </a:solidFill>
                <a:latin typeface="+mn-ea"/>
                <a:cs typeface="+mn-ea"/>
              </a:rPr>
              <a:t>中国可再生能源装机历史性突破18.89亿千瓦（2024年数据），风电光伏年发电量超1.83万亿千瓦时。</a:t>
            </a:r>
            <a:endParaRPr lang="en-US" sz="2000" dirty="0">
              <a:solidFill>
                <a:srgbClr val="262626"/>
              </a:solidFill>
              <a:latin typeface="+mn-ea"/>
              <a:cs typeface="+mn-ea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665269" y="3776772"/>
            <a:ext cx="4964861" cy="478893"/>
          </a:xfrm>
          <a:prstGeom prst="rect">
            <a:avLst/>
          </a:prstGeom>
          <a:solidFill>
            <a:srgbClr val="000000">
              <a:alpha val="0"/>
            </a:srgbClr>
          </a:solidFill>
        </p:spPr>
      </p:sp>
      <p:sp>
        <p:nvSpPr>
          <p:cNvPr id="12" name="Shape 9"/>
          <p:cNvSpPr/>
          <p:nvPr/>
        </p:nvSpPr>
        <p:spPr>
          <a:xfrm>
            <a:off x="6087428" y="3540443"/>
            <a:ext cx="0" cy="2532924"/>
          </a:xfrm>
          <a:prstGeom prst="line">
            <a:avLst/>
          </a:prstGeom>
          <a:noFill/>
          <a:ln w="19050">
            <a:gradFill flip="none" rotWithShape="1">
              <a:gsLst>
                <a:gs pos="10000">
                  <a:srgbClr val="4874CB">
                    <a:alpha val="0"/>
                  </a:srgbClr>
                </a:gs>
                <a:gs pos="50000">
                  <a:srgbClr val="4874CB">
                    <a:alpha val="50000"/>
                  </a:srgbClr>
                </a:gs>
                <a:gs pos="90000">
                  <a:srgbClr val="4874CB">
                    <a:alpha val="0"/>
                  </a:srgbClr>
                </a:gs>
              </a:gsLst>
              <a:lin ang="16200000" scaled="1"/>
            </a:gradFill>
            <a:prstDash val="solid"/>
            <a:headEnd type="none"/>
            <a:tailEnd type="none"/>
          </a:ln>
        </p:spPr>
      </p:sp>
      <p:sp>
        <p:nvSpPr>
          <p:cNvPr id="13" name="Shape 10"/>
          <p:cNvSpPr/>
          <p:nvPr/>
        </p:nvSpPr>
        <p:spPr>
          <a:xfrm>
            <a:off x="565785" y="445135"/>
            <a:ext cx="134620" cy="134620"/>
          </a:xfrm>
          <a:prstGeom prst="ellipse">
            <a:avLst/>
          </a:prstGeom>
          <a:gradFill flip="none" rotWithShape="1">
            <a:gsLst>
              <a:gs pos="20000">
                <a:srgbClr val="4874CB">
                  <a:alpha val="61000"/>
                </a:srgbClr>
              </a:gs>
              <a:gs pos="43000">
                <a:srgbClr val="4874CB">
                  <a:alpha val="65000"/>
                </a:srgbClr>
              </a:gs>
              <a:gs pos="63000">
                <a:srgbClr val="4874CB">
                  <a:alpha val="47000"/>
                </a:srgbClr>
              </a:gs>
              <a:gs pos="100000">
                <a:srgbClr val="FFFFFF">
                  <a:alpha val="47000"/>
                </a:srgbClr>
              </a:gs>
            </a:gsLst>
            <a:lin ang="0" scaled="1"/>
          </a:gradFill>
        </p:spPr>
      </p:sp>
      <p:sp>
        <p:nvSpPr>
          <p:cNvPr id="14" name="Text 11"/>
          <p:cNvSpPr/>
          <p:nvPr/>
        </p:nvSpPr>
        <p:spPr>
          <a:xfrm>
            <a:off x="565785" y="44513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5" name="Shape 12"/>
          <p:cNvSpPr/>
          <p:nvPr/>
        </p:nvSpPr>
        <p:spPr>
          <a:xfrm>
            <a:off x="895985" y="445135"/>
            <a:ext cx="134620" cy="134620"/>
          </a:xfrm>
          <a:prstGeom prst="ellipse">
            <a:avLst/>
          </a:prstGeom>
          <a:solidFill>
            <a:srgbClr val="000000">
              <a:alpha val="0"/>
            </a:srgbClr>
          </a:solidFill>
          <a:ln w="19050">
            <a:gradFill flip="none" rotWithShape="1">
              <a:gsLst>
                <a:gs pos="0">
                  <a:srgbClr val="4874CB">
                    <a:alpha val="90000"/>
                  </a:srgbClr>
                </a:gs>
                <a:gs pos="100000">
                  <a:srgbClr val="4874CB">
                    <a:alpha val="29000"/>
                  </a:srgbClr>
                </a:gs>
              </a:gsLst>
              <a:lin ang="2700000" scaled="1"/>
            </a:gradFill>
            <a:prstDash val="solid"/>
          </a:ln>
        </p:spPr>
      </p:sp>
      <p:sp>
        <p:nvSpPr>
          <p:cNvPr id="16" name="Text 13"/>
          <p:cNvSpPr/>
          <p:nvPr/>
        </p:nvSpPr>
        <p:spPr>
          <a:xfrm>
            <a:off x="895985" y="44513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7" name="Shape 14"/>
          <p:cNvSpPr/>
          <p:nvPr/>
        </p:nvSpPr>
        <p:spPr>
          <a:xfrm>
            <a:off x="730885" y="445135"/>
            <a:ext cx="134620" cy="134620"/>
          </a:xfrm>
          <a:prstGeom prst="ellipse">
            <a:avLst/>
          </a:prstGeom>
          <a:gradFill flip="none" rotWithShape="1">
            <a:gsLst>
              <a:gs pos="20000">
                <a:srgbClr val="4874CB">
                  <a:alpha val="65000"/>
                </a:srgbClr>
              </a:gs>
              <a:gs pos="43000">
                <a:srgbClr val="4874CB">
                  <a:alpha val="58000"/>
                </a:srgbClr>
              </a:gs>
              <a:gs pos="63000">
                <a:srgbClr val="4874CB">
                  <a:alpha val="47000"/>
                </a:srgbClr>
              </a:gs>
              <a:gs pos="100000">
                <a:srgbClr val="FFFFFF">
                  <a:alpha val="47000"/>
                </a:srgbClr>
              </a:gs>
            </a:gsLst>
            <a:lin ang="0" scaled="1"/>
          </a:gradFill>
        </p:spPr>
      </p:sp>
      <p:sp>
        <p:nvSpPr>
          <p:cNvPr id="18" name="Text 15"/>
          <p:cNvSpPr/>
          <p:nvPr/>
        </p:nvSpPr>
        <p:spPr>
          <a:xfrm>
            <a:off x="730885" y="44513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pic>
        <p:nvPicPr>
          <p:cNvPr id="20" name="Image 2" descr="https://kimi-img.moonshot.cn/pub/slides/slides_tmpl/image/25-06-01-00:29:53-d0tit0c75iks2gau4ok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2290" y="1033034"/>
            <a:ext cx="3657600" cy="2489200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3415" y="1263015"/>
            <a:ext cx="3288030" cy="2035175"/>
          </a:xfrm>
          <a:prstGeom prst="round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2000">
              <a:srgbClr val="94B9FF">
                <a:alpha val="21000"/>
              </a:srgbClr>
            </a:gs>
            <a:gs pos="36000">
              <a:srgbClr val="94B9FF">
                <a:alpha val="14000"/>
              </a:srgbClr>
            </a:gs>
            <a:gs pos="63000">
              <a:srgbClr val="94B9FF">
                <a:alpha val="5000"/>
              </a:srgbClr>
            </a:gs>
            <a:gs pos="98000">
              <a:srgbClr val="94B9FF">
                <a:alpha val="52000"/>
              </a:srgbClr>
            </a:gs>
          </a:gsLst>
          <a:lin ang="1698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89940" y="394335"/>
            <a:ext cx="6780530" cy="622935"/>
          </a:xfrm>
          <a:prstGeom prst="rect">
            <a:avLst/>
          </a:prstGeom>
          <a:noFill/>
        </p:spPr>
        <p:txBody>
          <a:bodyPr wrap="square" lIns="91440" tIns="45720" rIns="91440" bIns="4572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800" b="1" dirty="0">
                <a:solidFill>
                  <a:srgbClr val="000000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头部企业领跑新能源</a:t>
            </a:r>
            <a:endParaRPr lang="en-US" sz="2800" b="1" dirty="0">
              <a:solidFill>
                <a:srgbClr val="000000"/>
              </a:solidFill>
              <a:latin typeface="MiSans" pitchFamily="34" charset="-122"/>
              <a:ea typeface="MiSans" pitchFamily="34" charset="-122"/>
              <a:cs typeface="MiSans" pitchFamily="34" charset="-120"/>
            </a:endParaRPr>
          </a:p>
        </p:txBody>
      </p:sp>
      <p:sp>
        <p:nvSpPr>
          <p:cNvPr id="3" name="Shape 1"/>
          <p:cNvSpPr/>
          <p:nvPr/>
        </p:nvSpPr>
        <p:spPr>
          <a:xfrm>
            <a:off x="260985" y="163195"/>
            <a:ext cx="1071245" cy="553720"/>
          </a:xfrm>
          <a:prstGeom prst="roundRect">
            <a:avLst/>
          </a:prstGeom>
          <a:gradFill flip="none" rotWithShape="1">
            <a:gsLst>
              <a:gs pos="20000">
                <a:srgbClr val="4874CB">
                  <a:alpha val="65000"/>
                </a:srgbClr>
              </a:gs>
              <a:gs pos="43000">
                <a:srgbClr val="4874CB">
                  <a:alpha val="54000"/>
                </a:srgbClr>
              </a:gs>
              <a:gs pos="63000">
                <a:srgbClr val="4874CB">
                  <a:alpha val="16000"/>
                </a:srgbClr>
              </a:gs>
              <a:gs pos="100000">
                <a:srgbClr val="FFFFFF">
                  <a:alpha val="0"/>
                </a:srgbClr>
              </a:gs>
            </a:gsLst>
            <a:lin ang="0" scaled="1"/>
          </a:gradFill>
        </p:spPr>
      </p:sp>
      <p:sp>
        <p:nvSpPr>
          <p:cNvPr id="4" name="Text 2"/>
          <p:cNvSpPr/>
          <p:nvPr/>
        </p:nvSpPr>
        <p:spPr>
          <a:xfrm>
            <a:off x="260985" y="163195"/>
            <a:ext cx="1071245" cy="5537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6274436" y="1596073"/>
            <a:ext cx="5236845" cy="4526915"/>
          </a:xfrm>
          <a:prstGeom prst="rect">
            <a:avLst/>
          </a:prstGeom>
          <a:gradFill flip="none" rotWithShape="0">
            <a:gsLst>
              <a:gs pos="2000">
                <a:srgbClr val="94B9FF">
                  <a:alpha val="21000"/>
                </a:srgbClr>
              </a:gs>
              <a:gs pos="36000">
                <a:srgbClr val="94B9FF">
                  <a:alpha val="14000"/>
                </a:srgbClr>
              </a:gs>
              <a:gs pos="63000">
                <a:srgbClr val="94B9FF">
                  <a:alpha val="5000"/>
                </a:srgbClr>
              </a:gs>
              <a:gs pos="98000">
                <a:srgbClr val="94B9FF">
                  <a:alpha val="52000"/>
                </a:srgbClr>
              </a:gs>
            </a:gsLst>
            <a:lin ang="16980000" scaled="1"/>
          </a:gradFill>
          <a:effectLst>
            <a:outerShdw blurRad="215900" dist="50800" dir="2700000" algn="bl" rotWithShape="0">
              <a:srgbClr val="376FFF">
                <a:alpha val="14902"/>
              </a:srgbClr>
            </a:outerShdw>
          </a:effectLst>
        </p:spPr>
      </p:sp>
      <p:sp>
        <p:nvSpPr>
          <p:cNvPr id="6" name="Text 4"/>
          <p:cNvSpPr/>
          <p:nvPr/>
        </p:nvSpPr>
        <p:spPr>
          <a:xfrm>
            <a:off x="6274436" y="1596073"/>
            <a:ext cx="5236845" cy="4526915"/>
          </a:xfrm>
          <a:prstGeom prst="rect">
            <a:avLst/>
          </a:prstGeom>
          <a:noFill/>
        </p:spPr>
        <p:txBody>
          <a:bodyPr wrap="square" lIns="935990" tIns="215900" rIns="215900" bIns="36195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7" name="Shape 5"/>
          <p:cNvSpPr/>
          <p:nvPr/>
        </p:nvSpPr>
        <p:spPr>
          <a:xfrm>
            <a:off x="6275070" y="1678940"/>
            <a:ext cx="5236845" cy="4443730"/>
          </a:xfrm>
          <a:prstGeom prst="rect">
            <a:avLst/>
          </a:prstGeom>
          <a:solidFill>
            <a:srgbClr val="94B9FF">
              <a:alpha val="20000"/>
            </a:srgbClr>
          </a:solidFill>
        </p:spPr>
      </p:sp>
      <p:sp>
        <p:nvSpPr>
          <p:cNvPr id="8" name="Text 6"/>
          <p:cNvSpPr/>
          <p:nvPr/>
        </p:nvSpPr>
        <p:spPr>
          <a:xfrm>
            <a:off x="6274435" y="1587500"/>
            <a:ext cx="5511165" cy="4526915"/>
          </a:xfrm>
          <a:prstGeom prst="rect">
            <a:avLst/>
          </a:prstGeom>
          <a:noFill/>
        </p:spPr>
        <p:txBody>
          <a:bodyPr wrap="square" lIns="935990" tIns="215900" rIns="215900" bIns="36195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716280" y="1596073"/>
            <a:ext cx="5236845" cy="4526915"/>
          </a:xfrm>
          <a:prstGeom prst="rect">
            <a:avLst/>
          </a:prstGeom>
          <a:gradFill flip="none" rotWithShape="0">
            <a:gsLst>
              <a:gs pos="2000">
                <a:srgbClr val="94B9FF">
                  <a:alpha val="21000"/>
                </a:srgbClr>
              </a:gs>
              <a:gs pos="36000">
                <a:srgbClr val="94B9FF">
                  <a:alpha val="14000"/>
                </a:srgbClr>
              </a:gs>
              <a:gs pos="63000">
                <a:srgbClr val="94B9FF">
                  <a:alpha val="5000"/>
                </a:srgbClr>
              </a:gs>
              <a:gs pos="98000">
                <a:srgbClr val="94B9FF">
                  <a:alpha val="52000"/>
                </a:srgbClr>
              </a:gs>
            </a:gsLst>
            <a:lin ang="16980000" scaled="1"/>
          </a:gradFill>
          <a:effectLst>
            <a:outerShdw blurRad="215900" dist="50800" dir="2700000" algn="bl" rotWithShape="0">
              <a:srgbClr val="376FFF">
                <a:alpha val="14902"/>
              </a:srgbClr>
            </a:outerShdw>
          </a:effectLst>
        </p:spPr>
      </p:sp>
      <p:sp>
        <p:nvSpPr>
          <p:cNvPr id="10" name="Text 8"/>
          <p:cNvSpPr/>
          <p:nvPr/>
        </p:nvSpPr>
        <p:spPr>
          <a:xfrm>
            <a:off x="716280" y="1596073"/>
            <a:ext cx="5236845" cy="4526915"/>
          </a:xfrm>
          <a:prstGeom prst="rect">
            <a:avLst/>
          </a:prstGeom>
          <a:noFill/>
        </p:spPr>
        <p:txBody>
          <a:bodyPr wrap="square" lIns="935990" tIns="215900" rIns="215900" bIns="36195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716280" y="1587183"/>
            <a:ext cx="5236845" cy="4526915"/>
          </a:xfrm>
          <a:prstGeom prst="rect">
            <a:avLst/>
          </a:prstGeom>
          <a:solidFill>
            <a:srgbClr val="94B9FF">
              <a:alpha val="20000"/>
            </a:srgbClr>
          </a:solidFill>
        </p:spPr>
      </p:sp>
      <p:sp>
        <p:nvSpPr>
          <p:cNvPr id="12" name="Text 10"/>
          <p:cNvSpPr/>
          <p:nvPr/>
        </p:nvSpPr>
        <p:spPr>
          <a:xfrm>
            <a:off x="716280" y="1587183"/>
            <a:ext cx="5236845" cy="4526915"/>
          </a:xfrm>
          <a:prstGeom prst="rect">
            <a:avLst/>
          </a:prstGeom>
          <a:noFill/>
        </p:spPr>
        <p:txBody>
          <a:bodyPr wrap="square" lIns="935990" tIns="215900" rIns="215900" bIns="36195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3" name="Shape 11"/>
          <p:cNvSpPr/>
          <p:nvPr/>
        </p:nvSpPr>
        <p:spPr>
          <a:xfrm>
            <a:off x="949325" y="1397953"/>
            <a:ext cx="1057910" cy="1358265"/>
          </a:xfrm>
          <a:custGeom>
            <a:avLst/>
            <a:gdLst/>
            <a:ahLst/>
            <a:cxnLst/>
            <a:rect l="l" t="t" r="r" b="b"/>
            <a:pathLst>
              <a:path w="1057910" h="1358265">
                <a:moveTo>
                  <a:pt x="1057910" y="191051"/>
                </a:moveTo>
                <a:lnTo>
                  <a:pt x="946701" y="191051"/>
                </a:lnTo>
                <a:lnTo>
                  <a:pt x="1057910" y="191051"/>
                </a:lnTo>
                <a:close/>
                <a:moveTo>
                  <a:pt x="164437" y="0"/>
                </a:moveTo>
                <a:lnTo>
                  <a:pt x="173942" y="0"/>
                </a:lnTo>
                <a:lnTo>
                  <a:pt x="1057910" y="0"/>
                </a:lnTo>
                <a:lnTo>
                  <a:pt x="1057910" y="951"/>
                </a:lnTo>
                <a:lnTo>
                  <a:pt x="1053157" y="951"/>
                </a:lnTo>
                <a:cubicBezTo>
                  <a:pt x="993276" y="5703"/>
                  <a:pt x="945751" y="77941"/>
                  <a:pt x="945751" y="165387"/>
                </a:cubicBezTo>
                <a:cubicBezTo>
                  <a:pt x="945751" y="173942"/>
                  <a:pt x="945751" y="182496"/>
                  <a:pt x="946701" y="190100"/>
                </a:cubicBezTo>
                <a:lnTo>
                  <a:pt x="946701" y="191051"/>
                </a:lnTo>
                <a:lnTo>
                  <a:pt x="940048" y="191051"/>
                </a:lnTo>
                <a:lnTo>
                  <a:pt x="940048" y="859252"/>
                </a:lnTo>
                <a:lnTo>
                  <a:pt x="940048" y="864005"/>
                </a:lnTo>
                <a:cubicBezTo>
                  <a:pt x="940998" y="871609"/>
                  <a:pt x="940998" y="879213"/>
                  <a:pt x="940998" y="887767"/>
                </a:cubicBezTo>
                <a:cubicBezTo>
                  <a:pt x="940998" y="896322"/>
                  <a:pt x="940998" y="903926"/>
                  <a:pt x="940048" y="911530"/>
                </a:cubicBezTo>
                <a:lnTo>
                  <a:pt x="940048" y="916282"/>
                </a:lnTo>
                <a:lnTo>
                  <a:pt x="940048" y="922936"/>
                </a:lnTo>
                <a:lnTo>
                  <a:pt x="940048" y="924837"/>
                </a:lnTo>
                <a:cubicBezTo>
                  <a:pt x="939097" y="949550"/>
                  <a:pt x="935295" y="974263"/>
                  <a:pt x="928642" y="998025"/>
                </a:cubicBezTo>
                <a:lnTo>
                  <a:pt x="926741" y="1002778"/>
                </a:lnTo>
                <a:lnTo>
                  <a:pt x="925790" y="1005629"/>
                </a:lnTo>
                <a:cubicBezTo>
                  <a:pt x="873512" y="1208086"/>
                  <a:pt x="690065" y="1358265"/>
                  <a:pt x="470499" y="1358265"/>
                </a:cubicBezTo>
                <a:cubicBezTo>
                  <a:pt x="250933" y="1358265"/>
                  <a:pt x="67486" y="1208086"/>
                  <a:pt x="15208" y="1005629"/>
                </a:cubicBezTo>
                <a:lnTo>
                  <a:pt x="14258" y="1002778"/>
                </a:lnTo>
                <a:lnTo>
                  <a:pt x="12357" y="998025"/>
                </a:lnTo>
                <a:cubicBezTo>
                  <a:pt x="5703" y="974263"/>
                  <a:pt x="1901" y="949550"/>
                  <a:pt x="951" y="924837"/>
                </a:cubicBezTo>
                <a:lnTo>
                  <a:pt x="951" y="922936"/>
                </a:lnTo>
                <a:lnTo>
                  <a:pt x="951" y="916282"/>
                </a:lnTo>
                <a:lnTo>
                  <a:pt x="951" y="911530"/>
                </a:lnTo>
                <a:cubicBezTo>
                  <a:pt x="0" y="903926"/>
                  <a:pt x="0" y="896322"/>
                  <a:pt x="0" y="887767"/>
                </a:cubicBezTo>
                <a:cubicBezTo>
                  <a:pt x="0" y="879213"/>
                  <a:pt x="0" y="871609"/>
                  <a:pt x="951" y="864005"/>
                </a:cubicBezTo>
                <a:lnTo>
                  <a:pt x="951" y="859252"/>
                </a:lnTo>
                <a:lnTo>
                  <a:pt x="951" y="175843"/>
                </a:lnTo>
                <a:lnTo>
                  <a:pt x="951" y="175843"/>
                </a:lnTo>
                <a:lnTo>
                  <a:pt x="951" y="173942"/>
                </a:lnTo>
                <a:cubicBezTo>
                  <a:pt x="951" y="172041"/>
                  <a:pt x="951" y="169189"/>
                  <a:pt x="951" y="166338"/>
                </a:cubicBezTo>
                <a:cubicBezTo>
                  <a:pt x="951" y="79842"/>
                  <a:pt x="68436" y="9505"/>
                  <a:pt x="155883" y="951"/>
                </a:cubicBezTo>
                <a:lnTo>
                  <a:pt x="155883" y="951"/>
                </a:lnTo>
                <a:lnTo>
                  <a:pt x="158734" y="0"/>
                </a:lnTo>
                <a:cubicBezTo>
                  <a:pt x="160635" y="0"/>
                  <a:pt x="162536" y="0"/>
                  <a:pt x="164437" y="0"/>
                </a:cubicBezTo>
                <a:close/>
              </a:path>
            </a:pathLst>
          </a:custGeom>
          <a:gradFill flip="none" rotWithShape="1">
            <a:gsLst>
              <a:gs pos="0">
                <a:srgbClr val="87A9FF">
                  <a:alpha val="18000"/>
                </a:srgbClr>
              </a:gs>
              <a:gs pos="71000">
                <a:srgbClr val="678DD3"/>
              </a:gs>
            </a:gsLst>
            <a:lin ang="2700000" scaled="1"/>
          </a:gradFill>
          <a:effectLst>
            <a:outerShdw blurRad="101600" dist="25400" dir="2700000" algn="bl" rotWithShape="0">
              <a:srgbClr val="376FFF">
                <a:alpha val="20000"/>
              </a:srgbClr>
            </a:outerShdw>
          </a:effectLst>
        </p:spPr>
      </p:sp>
      <p:sp>
        <p:nvSpPr>
          <p:cNvPr id="14" name="Text 12"/>
          <p:cNvSpPr/>
          <p:nvPr/>
        </p:nvSpPr>
        <p:spPr>
          <a:xfrm>
            <a:off x="949325" y="1397953"/>
            <a:ext cx="1057910" cy="1358265"/>
          </a:xfrm>
          <a:prstGeom prst="rect">
            <a:avLst/>
          </a:prstGeom>
          <a:noFill/>
        </p:spPr>
        <p:txBody>
          <a:bodyPr wrap="square" lIns="45720" tIns="91440" rIns="179705" bIns="4572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800" b="1" dirty="0">
                <a:solidFill>
                  <a:srgbClr val="FFFFFF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01</a:t>
            </a:r>
            <a:endParaRPr lang="en-US" sz="1600" dirty="0"/>
          </a:p>
        </p:txBody>
      </p:sp>
      <p:sp>
        <p:nvSpPr>
          <p:cNvPr id="15" name="Shape 13"/>
          <p:cNvSpPr/>
          <p:nvPr/>
        </p:nvSpPr>
        <p:spPr>
          <a:xfrm>
            <a:off x="1882140" y="1397318"/>
            <a:ext cx="256540" cy="189865"/>
          </a:xfrm>
          <a:custGeom>
            <a:avLst/>
            <a:gdLst/>
            <a:ahLst/>
            <a:cxnLst/>
            <a:rect l="l" t="t" r="r" b="b"/>
            <a:pathLst>
              <a:path w="256540" h="189865">
                <a:moveTo>
                  <a:pt x="128270" y="0"/>
                </a:moveTo>
                <a:cubicBezTo>
                  <a:pt x="199196" y="0"/>
                  <a:pt x="256540" y="73545"/>
                  <a:pt x="256540" y="165100"/>
                </a:cubicBezTo>
                <a:cubicBezTo>
                  <a:pt x="256540" y="173355"/>
                  <a:pt x="255785" y="181610"/>
                  <a:pt x="255031" y="189865"/>
                </a:cubicBezTo>
                <a:lnTo>
                  <a:pt x="255031" y="189865"/>
                </a:lnTo>
                <a:lnTo>
                  <a:pt x="1509" y="189865"/>
                </a:lnTo>
                <a:lnTo>
                  <a:pt x="1509" y="189865"/>
                </a:lnTo>
                <a:cubicBezTo>
                  <a:pt x="755" y="181610"/>
                  <a:pt x="0" y="173355"/>
                  <a:pt x="0" y="165100"/>
                </a:cubicBezTo>
                <a:cubicBezTo>
                  <a:pt x="0" y="73545"/>
                  <a:pt x="57344" y="0"/>
                  <a:pt x="128270" y="0"/>
                </a:cubicBezTo>
                <a:close/>
              </a:path>
            </a:pathLst>
          </a:custGeom>
          <a:solidFill>
            <a:srgbClr val="4874CB"/>
          </a:solidFill>
        </p:spPr>
      </p:sp>
      <p:sp>
        <p:nvSpPr>
          <p:cNvPr id="16" name="Text 14"/>
          <p:cNvSpPr/>
          <p:nvPr/>
        </p:nvSpPr>
        <p:spPr>
          <a:xfrm>
            <a:off x="1882140" y="1397318"/>
            <a:ext cx="256540" cy="189865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7" name="Shape 15"/>
          <p:cNvSpPr/>
          <p:nvPr/>
        </p:nvSpPr>
        <p:spPr>
          <a:xfrm>
            <a:off x="2074545" y="6042343"/>
            <a:ext cx="2520000" cy="90170"/>
          </a:xfrm>
          <a:prstGeom prst="roundRect">
            <a:avLst/>
          </a:prstGeom>
          <a:gradFill flip="none" rotWithShape="1">
            <a:gsLst>
              <a:gs pos="0">
                <a:srgbClr val="87A9FF">
                  <a:alpha val="61000"/>
                </a:srgbClr>
              </a:gs>
              <a:gs pos="71000">
                <a:srgbClr val="4874CB">
                  <a:alpha val="83000"/>
                </a:srgbClr>
              </a:gs>
            </a:gsLst>
            <a:lin ang="2700000" scaled="1"/>
          </a:gradFill>
        </p:spPr>
      </p:sp>
      <p:sp>
        <p:nvSpPr>
          <p:cNvPr id="18" name="Text 16"/>
          <p:cNvSpPr/>
          <p:nvPr/>
        </p:nvSpPr>
        <p:spPr>
          <a:xfrm>
            <a:off x="2074545" y="6042343"/>
            <a:ext cx="2520000" cy="9017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20" name="Text 18"/>
          <p:cNvSpPr/>
          <p:nvPr/>
        </p:nvSpPr>
        <p:spPr>
          <a:xfrm>
            <a:off x="1192530" y="2725420"/>
            <a:ext cx="4284980" cy="307530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1600" dirty="0">
                <a:solidFill>
                  <a:srgbClr val="000000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宁德时代全球首发的钠离子电池实现量产，隆基绿能晶硅-钙钛矿叠层电池转换效率达34.6%创世界纪录。</a:t>
            </a:r>
            <a:endParaRPr lang="en-US" sz="1600" dirty="0">
              <a:solidFill>
                <a:srgbClr val="000000"/>
              </a:solidFill>
              <a:latin typeface="MiSans" pitchFamily="34" charset="-122"/>
              <a:ea typeface="MiSans" pitchFamily="34" charset="-122"/>
              <a:cs typeface="MiSans" pitchFamily="34" charset="-12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600" dirty="0">
                <a:solidFill>
                  <a:srgbClr val="000000"/>
                </a:solidFill>
                <a:latin typeface="Times New Roman" panose="02020603050405020304" charset="0"/>
                <a:ea typeface="MiSans" pitchFamily="34" charset="-122"/>
                <a:cs typeface="Times New Roman" panose="02020603050405020304" charset="0"/>
                <a:sym typeface="+mn-ea"/>
              </a:rPr>
              <a:t>Первая в мире натрий-ионная батарея компании Ningde Times достигла массового производства, а коэффициент преобразования кристаллической кремниево-кальцитовой батареи LONGi Green Energy достиг мирового рекорда в 34,6%.</a:t>
            </a:r>
            <a:endParaRPr lang="en-US" sz="1600" dirty="0">
              <a:solidFill>
                <a:srgbClr val="000000"/>
              </a:solidFill>
              <a:latin typeface="Times New Roman" panose="02020603050405020304" charset="0"/>
              <a:ea typeface="MiSans" pitchFamily="34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21" name="Shape 19"/>
          <p:cNvSpPr/>
          <p:nvPr/>
        </p:nvSpPr>
        <p:spPr>
          <a:xfrm>
            <a:off x="6507481" y="1397953"/>
            <a:ext cx="1057910" cy="1358265"/>
          </a:xfrm>
          <a:custGeom>
            <a:avLst/>
            <a:gdLst/>
            <a:ahLst/>
            <a:cxnLst/>
            <a:rect l="l" t="t" r="r" b="b"/>
            <a:pathLst>
              <a:path w="1057910" h="1358265">
                <a:moveTo>
                  <a:pt x="1057910" y="191051"/>
                </a:moveTo>
                <a:lnTo>
                  <a:pt x="946701" y="191051"/>
                </a:lnTo>
                <a:lnTo>
                  <a:pt x="1057910" y="191051"/>
                </a:lnTo>
                <a:close/>
                <a:moveTo>
                  <a:pt x="164437" y="0"/>
                </a:moveTo>
                <a:lnTo>
                  <a:pt x="173942" y="0"/>
                </a:lnTo>
                <a:lnTo>
                  <a:pt x="1057910" y="0"/>
                </a:lnTo>
                <a:lnTo>
                  <a:pt x="1057910" y="951"/>
                </a:lnTo>
                <a:lnTo>
                  <a:pt x="1053157" y="951"/>
                </a:lnTo>
                <a:cubicBezTo>
                  <a:pt x="993276" y="5703"/>
                  <a:pt x="945751" y="77941"/>
                  <a:pt x="945751" y="165387"/>
                </a:cubicBezTo>
                <a:cubicBezTo>
                  <a:pt x="945751" y="173942"/>
                  <a:pt x="945751" y="182496"/>
                  <a:pt x="946701" y="190100"/>
                </a:cubicBezTo>
                <a:lnTo>
                  <a:pt x="946701" y="191051"/>
                </a:lnTo>
                <a:lnTo>
                  <a:pt x="940048" y="191051"/>
                </a:lnTo>
                <a:lnTo>
                  <a:pt x="940048" y="859252"/>
                </a:lnTo>
                <a:lnTo>
                  <a:pt x="940048" y="864005"/>
                </a:lnTo>
                <a:cubicBezTo>
                  <a:pt x="940998" y="871609"/>
                  <a:pt x="940998" y="879213"/>
                  <a:pt x="940998" y="887767"/>
                </a:cubicBezTo>
                <a:cubicBezTo>
                  <a:pt x="940998" y="896322"/>
                  <a:pt x="940998" y="903926"/>
                  <a:pt x="940048" y="911530"/>
                </a:cubicBezTo>
                <a:lnTo>
                  <a:pt x="940048" y="916282"/>
                </a:lnTo>
                <a:lnTo>
                  <a:pt x="940048" y="922936"/>
                </a:lnTo>
                <a:lnTo>
                  <a:pt x="940048" y="924837"/>
                </a:lnTo>
                <a:cubicBezTo>
                  <a:pt x="939097" y="949550"/>
                  <a:pt x="935295" y="974263"/>
                  <a:pt x="928642" y="998025"/>
                </a:cubicBezTo>
                <a:lnTo>
                  <a:pt x="926741" y="1002778"/>
                </a:lnTo>
                <a:lnTo>
                  <a:pt x="925790" y="1005629"/>
                </a:lnTo>
                <a:cubicBezTo>
                  <a:pt x="873512" y="1208086"/>
                  <a:pt x="690065" y="1358265"/>
                  <a:pt x="470499" y="1358265"/>
                </a:cubicBezTo>
                <a:cubicBezTo>
                  <a:pt x="250933" y="1358265"/>
                  <a:pt x="67486" y="1208086"/>
                  <a:pt x="15208" y="1005629"/>
                </a:cubicBezTo>
                <a:lnTo>
                  <a:pt x="14258" y="1002778"/>
                </a:lnTo>
                <a:lnTo>
                  <a:pt x="12357" y="998025"/>
                </a:lnTo>
                <a:cubicBezTo>
                  <a:pt x="5703" y="974263"/>
                  <a:pt x="1901" y="949550"/>
                  <a:pt x="951" y="924837"/>
                </a:cubicBezTo>
                <a:lnTo>
                  <a:pt x="951" y="922936"/>
                </a:lnTo>
                <a:lnTo>
                  <a:pt x="951" y="916282"/>
                </a:lnTo>
                <a:lnTo>
                  <a:pt x="951" y="911530"/>
                </a:lnTo>
                <a:cubicBezTo>
                  <a:pt x="0" y="903926"/>
                  <a:pt x="0" y="896322"/>
                  <a:pt x="0" y="887767"/>
                </a:cubicBezTo>
                <a:cubicBezTo>
                  <a:pt x="0" y="879213"/>
                  <a:pt x="0" y="871609"/>
                  <a:pt x="951" y="864005"/>
                </a:cubicBezTo>
                <a:lnTo>
                  <a:pt x="951" y="859252"/>
                </a:lnTo>
                <a:lnTo>
                  <a:pt x="951" y="175843"/>
                </a:lnTo>
                <a:lnTo>
                  <a:pt x="951" y="175843"/>
                </a:lnTo>
                <a:lnTo>
                  <a:pt x="951" y="173942"/>
                </a:lnTo>
                <a:cubicBezTo>
                  <a:pt x="951" y="172041"/>
                  <a:pt x="951" y="169189"/>
                  <a:pt x="951" y="166338"/>
                </a:cubicBezTo>
                <a:cubicBezTo>
                  <a:pt x="951" y="79842"/>
                  <a:pt x="68436" y="9505"/>
                  <a:pt x="155883" y="951"/>
                </a:cubicBezTo>
                <a:lnTo>
                  <a:pt x="155883" y="951"/>
                </a:lnTo>
                <a:lnTo>
                  <a:pt x="158734" y="0"/>
                </a:lnTo>
                <a:cubicBezTo>
                  <a:pt x="160635" y="0"/>
                  <a:pt x="162536" y="0"/>
                  <a:pt x="164437" y="0"/>
                </a:cubicBezTo>
                <a:close/>
              </a:path>
            </a:pathLst>
          </a:custGeom>
          <a:gradFill flip="none" rotWithShape="1">
            <a:gsLst>
              <a:gs pos="0">
                <a:srgbClr val="87A9FF">
                  <a:alpha val="40000"/>
                </a:srgbClr>
              </a:gs>
              <a:gs pos="71000">
                <a:srgbClr val="678DD3"/>
              </a:gs>
            </a:gsLst>
            <a:lin ang="2700000" scaled="1"/>
          </a:gradFill>
          <a:effectLst>
            <a:outerShdw blurRad="101600" dist="25400" dir="2700000" algn="bl" rotWithShape="0">
              <a:srgbClr val="376FFF">
                <a:alpha val="20000"/>
              </a:srgbClr>
            </a:outerShdw>
          </a:effectLst>
        </p:spPr>
      </p:sp>
      <p:sp>
        <p:nvSpPr>
          <p:cNvPr id="22" name="Text 20"/>
          <p:cNvSpPr/>
          <p:nvPr/>
        </p:nvSpPr>
        <p:spPr>
          <a:xfrm>
            <a:off x="6507481" y="1397953"/>
            <a:ext cx="1057910" cy="1358265"/>
          </a:xfrm>
          <a:prstGeom prst="rect">
            <a:avLst/>
          </a:prstGeom>
          <a:noFill/>
        </p:spPr>
        <p:txBody>
          <a:bodyPr wrap="square" lIns="45720" tIns="91440" rIns="179705" bIns="4572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800" b="1" dirty="0">
                <a:solidFill>
                  <a:srgbClr val="FFFFFF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02</a:t>
            </a:r>
            <a:endParaRPr lang="en-US" sz="1600" dirty="0"/>
          </a:p>
        </p:txBody>
      </p:sp>
      <p:sp>
        <p:nvSpPr>
          <p:cNvPr id="23" name="Shape 21"/>
          <p:cNvSpPr/>
          <p:nvPr/>
        </p:nvSpPr>
        <p:spPr>
          <a:xfrm>
            <a:off x="7440296" y="1397318"/>
            <a:ext cx="256540" cy="189865"/>
          </a:xfrm>
          <a:custGeom>
            <a:avLst/>
            <a:gdLst/>
            <a:ahLst/>
            <a:cxnLst/>
            <a:rect l="l" t="t" r="r" b="b"/>
            <a:pathLst>
              <a:path w="256540" h="189865">
                <a:moveTo>
                  <a:pt x="128270" y="0"/>
                </a:moveTo>
                <a:cubicBezTo>
                  <a:pt x="199196" y="0"/>
                  <a:pt x="256540" y="73545"/>
                  <a:pt x="256540" y="165100"/>
                </a:cubicBezTo>
                <a:cubicBezTo>
                  <a:pt x="256540" y="173355"/>
                  <a:pt x="255785" y="181610"/>
                  <a:pt x="255031" y="189865"/>
                </a:cubicBezTo>
                <a:lnTo>
                  <a:pt x="255031" y="189865"/>
                </a:lnTo>
                <a:lnTo>
                  <a:pt x="1509" y="189865"/>
                </a:lnTo>
                <a:lnTo>
                  <a:pt x="1509" y="189865"/>
                </a:lnTo>
                <a:cubicBezTo>
                  <a:pt x="755" y="181610"/>
                  <a:pt x="0" y="173355"/>
                  <a:pt x="0" y="165100"/>
                </a:cubicBezTo>
                <a:cubicBezTo>
                  <a:pt x="0" y="73545"/>
                  <a:pt x="57344" y="0"/>
                  <a:pt x="128270" y="0"/>
                </a:cubicBezTo>
                <a:close/>
              </a:path>
            </a:pathLst>
          </a:custGeom>
          <a:solidFill>
            <a:srgbClr val="4874CB"/>
          </a:solidFill>
        </p:spPr>
      </p:sp>
      <p:sp>
        <p:nvSpPr>
          <p:cNvPr id="24" name="Text 22"/>
          <p:cNvSpPr/>
          <p:nvPr/>
        </p:nvSpPr>
        <p:spPr>
          <a:xfrm>
            <a:off x="7440296" y="1397318"/>
            <a:ext cx="256540" cy="189865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25" name="Shape 23"/>
          <p:cNvSpPr/>
          <p:nvPr/>
        </p:nvSpPr>
        <p:spPr>
          <a:xfrm>
            <a:off x="7632701" y="6042343"/>
            <a:ext cx="2520000" cy="90170"/>
          </a:xfrm>
          <a:prstGeom prst="roundRect">
            <a:avLst/>
          </a:prstGeom>
          <a:gradFill flip="none" rotWithShape="1">
            <a:gsLst>
              <a:gs pos="0">
                <a:srgbClr val="87A9FF">
                  <a:alpha val="61000"/>
                </a:srgbClr>
              </a:gs>
              <a:gs pos="71000">
                <a:srgbClr val="4874CB">
                  <a:alpha val="83000"/>
                </a:srgbClr>
              </a:gs>
            </a:gsLst>
            <a:lin ang="2700000" scaled="1"/>
          </a:gradFill>
        </p:spPr>
      </p:sp>
      <p:sp>
        <p:nvSpPr>
          <p:cNvPr id="26" name="Text 24"/>
          <p:cNvSpPr/>
          <p:nvPr/>
        </p:nvSpPr>
        <p:spPr>
          <a:xfrm>
            <a:off x="7632701" y="6042343"/>
            <a:ext cx="2520000" cy="9017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28" name="Text 26"/>
          <p:cNvSpPr/>
          <p:nvPr/>
        </p:nvSpPr>
        <p:spPr>
          <a:xfrm>
            <a:off x="6506845" y="2686050"/>
            <a:ext cx="4730750" cy="311467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1600" dirty="0">
                <a:solidFill>
                  <a:srgbClr val="000000"/>
                </a:solidFill>
                <a:latin typeface="MiSans" pitchFamily="34" charset="-122"/>
                <a:ea typeface="MiSans" pitchFamily="34" charset="-122"/>
                <a:cs typeface="MiSans" pitchFamily="34" charset="-120"/>
                <a:sym typeface="+mn-ea"/>
              </a:rPr>
              <a:t>氢能产业形成完整产业链，中车集团研发的全球首列氢能源市域列车续航突破1000公里，零碳排放技术正改写交通能源规则。</a:t>
            </a:r>
            <a:endParaRPr lang="en-US" sz="1600" dirty="0">
              <a:solidFill>
                <a:srgbClr val="000000"/>
              </a:solidFill>
              <a:latin typeface="MiSans" pitchFamily="34" charset="-122"/>
              <a:ea typeface="MiSans" pitchFamily="34" charset="-122"/>
              <a:cs typeface="MiSans" pitchFamily="34" charset="-120"/>
            </a:endParaRPr>
          </a:p>
          <a:p>
            <a:pPr marL="0" indent="0" algn="just" fontAlgn="auto">
              <a:lnSpc>
                <a:spcPts val="2200"/>
              </a:lnSpc>
              <a:buNone/>
            </a:pPr>
            <a:r>
              <a:rPr lang="en-US" sz="1600" dirty="0">
                <a:solidFill>
                  <a:srgbClr val="000000"/>
                </a:solidFill>
                <a:latin typeface="Times New Roman" panose="02020603050405020304" charset="0"/>
                <a:ea typeface="MiSans" pitchFamily="34" charset="-122"/>
                <a:cs typeface="Times New Roman" panose="02020603050405020304" charset="0"/>
              </a:rPr>
              <a:t> Индустрия водородной энергетики сформировала целую промышленную цепочку, первый в мире городской поезд на водородной энергии, разработанный компанией China Railway Group, способен преодолеть более 1000 километров, а технология нулевого выброса углекислого газа переписывает правила использования транспорта и энергии.</a:t>
            </a:r>
            <a:endParaRPr lang="en-US" sz="1600" dirty="0">
              <a:solidFill>
                <a:srgbClr val="000000"/>
              </a:solidFill>
              <a:latin typeface="Times New Roman" panose="02020603050405020304" charset="0"/>
              <a:ea typeface="MiSans" pitchFamily="34" charset="-122"/>
              <a:cs typeface="Times New Roman" panose="02020603050405020304" charset="0"/>
            </a:endParaRPr>
          </a:p>
        </p:txBody>
      </p:sp>
      <p:sp>
        <p:nvSpPr>
          <p:cNvPr id="29" name="Shape 27"/>
          <p:cNvSpPr/>
          <p:nvPr/>
        </p:nvSpPr>
        <p:spPr>
          <a:xfrm>
            <a:off x="11485880" y="589915"/>
            <a:ext cx="134620" cy="134620"/>
          </a:xfrm>
          <a:prstGeom prst="ellipse">
            <a:avLst/>
          </a:prstGeom>
          <a:gradFill flip="none" rotWithShape="1">
            <a:gsLst>
              <a:gs pos="20000">
                <a:srgbClr val="4874CB">
                  <a:alpha val="83000"/>
                </a:srgbClr>
              </a:gs>
              <a:gs pos="43000">
                <a:srgbClr val="4874CB">
                  <a:alpha val="72000"/>
                </a:srgbClr>
              </a:gs>
              <a:gs pos="63000">
                <a:srgbClr val="4874CB">
                  <a:alpha val="47000"/>
                </a:srgbClr>
              </a:gs>
              <a:gs pos="100000">
                <a:srgbClr val="FFFFFF">
                  <a:alpha val="47000"/>
                </a:srgbClr>
              </a:gs>
            </a:gsLst>
            <a:lin ang="0" scaled="1"/>
          </a:gradFill>
        </p:spPr>
      </p:sp>
      <p:sp>
        <p:nvSpPr>
          <p:cNvPr id="30" name="Text 28"/>
          <p:cNvSpPr/>
          <p:nvPr/>
        </p:nvSpPr>
        <p:spPr>
          <a:xfrm>
            <a:off x="114858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31" name="Shape 29"/>
          <p:cNvSpPr/>
          <p:nvPr/>
        </p:nvSpPr>
        <p:spPr>
          <a:xfrm>
            <a:off x="11816080" y="589915"/>
            <a:ext cx="134620" cy="134620"/>
          </a:xfrm>
          <a:prstGeom prst="ellipse">
            <a:avLst/>
          </a:prstGeom>
          <a:solidFill>
            <a:srgbClr val="000000">
              <a:alpha val="0"/>
            </a:srgbClr>
          </a:solidFill>
          <a:ln w="19050">
            <a:gradFill flip="none" rotWithShape="1">
              <a:gsLst>
                <a:gs pos="0">
                  <a:srgbClr val="4874CB"/>
                </a:gs>
                <a:gs pos="100000">
                  <a:srgbClr val="4874CB">
                    <a:alpha val="29000"/>
                  </a:srgbClr>
                </a:gs>
              </a:gsLst>
              <a:lin ang="2700000" scaled="1"/>
            </a:gra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118160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33" name="Shape 31"/>
          <p:cNvSpPr/>
          <p:nvPr/>
        </p:nvSpPr>
        <p:spPr>
          <a:xfrm>
            <a:off x="11650980" y="589915"/>
            <a:ext cx="134620" cy="134620"/>
          </a:xfrm>
          <a:prstGeom prst="ellipse">
            <a:avLst/>
          </a:prstGeom>
          <a:gradFill flip="none" rotWithShape="1">
            <a:gsLst>
              <a:gs pos="20000">
                <a:srgbClr val="4874CB">
                  <a:alpha val="83000"/>
                </a:srgbClr>
              </a:gs>
              <a:gs pos="43000">
                <a:srgbClr val="4874CB">
                  <a:alpha val="72000"/>
                </a:srgbClr>
              </a:gs>
              <a:gs pos="63000">
                <a:srgbClr val="4874CB">
                  <a:alpha val="47000"/>
                </a:srgbClr>
              </a:gs>
              <a:gs pos="100000">
                <a:srgbClr val="FFFFFF">
                  <a:alpha val="47000"/>
                </a:srgbClr>
              </a:gs>
            </a:gsLst>
            <a:lin ang="0" scaled="1"/>
          </a:gradFill>
        </p:spPr>
      </p:sp>
      <p:sp>
        <p:nvSpPr>
          <p:cNvPr id="34" name="Text 32"/>
          <p:cNvSpPr/>
          <p:nvPr/>
        </p:nvSpPr>
        <p:spPr>
          <a:xfrm>
            <a:off x="116509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35" name="Text 17"/>
          <p:cNvSpPr/>
          <p:nvPr/>
        </p:nvSpPr>
        <p:spPr>
          <a:xfrm>
            <a:off x="2139316" y="1862773"/>
            <a:ext cx="3339465" cy="892810"/>
          </a:xfrm>
          <a:prstGeom prst="rect">
            <a:avLst/>
          </a:prstGeom>
          <a:noFill/>
        </p:spPr>
        <p:txBody>
          <a:bodyPr wrap="square" lIns="0" tIns="0" rIns="0" bIns="0" rtlCol="0" anchor="t"/>
          <a:p>
            <a:pPr marL="0" indent="0" algn="l">
              <a:lnSpc>
                <a:spcPct val="100000"/>
              </a:lnSpc>
              <a:buNone/>
            </a:pPr>
            <a:r>
              <a:rPr lang="zh-CN" altLang="en-US" sz="2400" b="1" dirty="0">
                <a:solidFill>
                  <a:srgbClr val="4874CB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新能源电池</a:t>
            </a:r>
            <a:endParaRPr lang="zh-CN" altLang="en-US" sz="2400" b="1" dirty="0">
              <a:solidFill>
                <a:srgbClr val="4874CB"/>
              </a:solidFill>
              <a:latin typeface="MiSans" pitchFamily="34" charset="-122"/>
              <a:ea typeface="MiSans" pitchFamily="34" charset="-122"/>
              <a:cs typeface="MiSans" pitchFamily="34" charset="-120"/>
            </a:endParaRPr>
          </a:p>
        </p:txBody>
      </p:sp>
      <p:sp>
        <p:nvSpPr>
          <p:cNvPr id="36" name="Text 17"/>
          <p:cNvSpPr/>
          <p:nvPr/>
        </p:nvSpPr>
        <p:spPr>
          <a:xfrm>
            <a:off x="7696836" y="1863408"/>
            <a:ext cx="3339465" cy="89281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zh-CN" altLang="en-US" sz="2400" b="1" dirty="0">
                <a:solidFill>
                  <a:srgbClr val="4874CB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氢能产业链</a:t>
            </a:r>
            <a:endParaRPr lang="zh-CN" altLang="en-US" sz="2400" b="1" dirty="0">
              <a:solidFill>
                <a:srgbClr val="4874CB"/>
              </a:solidFill>
              <a:latin typeface="MiSans" pitchFamily="34" charset="-122"/>
              <a:ea typeface="MiSans" pitchFamily="34" charset="-122"/>
              <a:cs typeface="MiSans" pitchFamily="34" charset="-12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9000">
              <a:srgbClr val="94B9FF">
                <a:alpha val="0"/>
              </a:srgbClr>
            </a:gs>
            <a:gs pos="40000">
              <a:srgbClr val="94B9FF">
                <a:alpha val="10000"/>
              </a:srgbClr>
            </a:gs>
            <a:gs pos="63000">
              <a:srgbClr val="94B9FF">
                <a:alpha val="9000"/>
              </a:srgbClr>
            </a:gs>
            <a:gs pos="84000">
              <a:srgbClr val="94B9FF">
                <a:alpha val="45000"/>
              </a:srgbClr>
            </a:gs>
          </a:gsLst>
          <a:lin ang="6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6-01-00:29:41-d0tistc75iks2gau4oag.png"/>
          <p:cNvPicPr>
            <a:picLocks noChangeAspect="1"/>
          </p:cNvPicPr>
          <p:nvPr/>
        </p:nvPicPr>
        <p:blipFill>
          <a:blip r:embed="rId1"/>
          <a:srcRect l="20060" t="9520" b="9520"/>
          <a:stretch>
            <a:fillRect/>
          </a:stretch>
        </p:blipFill>
        <p:spPr>
          <a:xfrm>
            <a:off x="3559810" y="0"/>
            <a:ext cx="6771640" cy="6858000"/>
          </a:xfrm>
          <a:prstGeom prst="rect">
            <a:avLst/>
          </a:prstGeom>
        </p:spPr>
      </p:pic>
      <p:pic>
        <p:nvPicPr>
          <p:cNvPr id="3" name="Image 1" descr="https://kimi-img.moonshot.cn/pub/slides/slides_tmpl/image/25-06-01-00:29:45-d0tisuc75iks2gau4od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3620" y="2388552"/>
            <a:ext cx="1600200" cy="1651000"/>
          </a:xfrm>
          <a:prstGeom prst="rect">
            <a:avLst/>
          </a:prstGeom>
        </p:spPr>
      </p:pic>
      <p:sp>
        <p:nvSpPr>
          <p:cNvPr id="4" name="Shape 0"/>
          <p:cNvSpPr/>
          <p:nvPr/>
        </p:nvSpPr>
        <p:spPr>
          <a:xfrm>
            <a:off x="1504315" y="2848610"/>
            <a:ext cx="1320165" cy="1334770"/>
          </a:xfrm>
          <a:prstGeom prst="ellipse">
            <a:avLst/>
          </a:prstGeom>
          <a:solidFill>
            <a:srgbClr val="FFFFFF"/>
          </a:solidFill>
        </p:spPr>
      </p:sp>
      <p:sp>
        <p:nvSpPr>
          <p:cNvPr id="5" name="Text 1"/>
          <p:cNvSpPr/>
          <p:nvPr/>
        </p:nvSpPr>
        <p:spPr>
          <a:xfrm>
            <a:off x="1504315" y="2848610"/>
            <a:ext cx="1320165" cy="133477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6" name="Shape 2"/>
          <p:cNvSpPr/>
          <p:nvPr/>
        </p:nvSpPr>
        <p:spPr>
          <a:xfrm>
            <a:off x="1509395" y="2843530"/>
            <a:ext cx="1320165" cy="1334770"/>
          </a:xfrm>
          <a:prstGeom prst="ellipse">
            <a:avLst/>
          </a:prstGeom>
          <a:gradFill flip="none" rotWithShape="1">
            <a:gsLst>
              <a:gs pos="2000">
                <a:srgbClr val="D1DCF2">
                  <a:alpha val="83000"/>
                </a:srgbClr>
              </a:gs>
              <a:gs pos="55000">
                <a:srgbClr val="4874CB">
                  <a:alpha val="69000"/>
                </a:srgbClr>
              </a:gs>
              <a:gs pos="100000">
                <a:srgbClr val="345FB6"/>
              </a:gs>
            </a:gsLst>
            <a:path path="circle">
              <a:fillToRect r="100000" b="100000"/>
            </a:path>
            <a:tileRect l="-100000" t="-100000"/>
          </a:gradFill>
          <a:effectLst>
            <a:outerShdw blurRad="304800" dist="184847" dir="2700000" algn="bl" rotWithShape="0">
              <a:srgbClr val="2E54A1">
                <a:alpha val="23922"/>
              </a:srgbClr>
            </a:outerShdw>
          </a:effectLst>
        </p:spPr>
      </p:sp>
      <p:sp>
        <p:nvSpPr>
          <p:cNvPr id="7" name="Text 3"/>
          <p:cNvSpPr/>
          <p:nvPr/>
        </p:nvSpPr>
        <p:spPr>
          <a:xfrm>
            <a:off x="1509395" y="2843530"/>
            <a:ext cx="1320165" cy="133477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8" name="Text 4"/>
          <p:cNvSpPr/>
          <p:nvPr/>
        </p:nvSpPr>
        <p:spPr>
          <a:xfrm>
            <a:off x="1504315" y="3018790"/>
            <a:ext cx="1320165" cy="993140"/>
          </a:xfrm>
          <a:prstGeom prst="rect">
            <a:avLst/>
          </a:prstGeom>
          <a:noFill/>
        </p:spPr>
        <p:txBody>
          <a:bodyPr wrap="square" lIns="91440" tIns="45720" rIns="91440" bIns="4572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4800" b="1" dirty="0">
                <a:solidFill>
                  <a:srgbClr val="FFFFFF"/>
                </a:solidFill>
                <a:latin typeface="Arial Black" panose="020B0A04020102020204" pitchFamily="34" charset="0"/>
                <a:ea typeface="Arial Black" panose="020B0A04020102020204" pitchFamily="34" charset="-122"/>
                <a:cs typeface="Arial Black" panose="020B0A04020102020204" pitchFamily="34" charset="-120"/>
              </a:rPr>
              <a:t>04</a:t>
            </a:r>
            <a:endParaRPr lang="en-US" sz="1600" dirty="0"/>
          </a:p>
        </p:txBody>
      </p:sp>
      <p:sp>
        <p:nvSpPr>
          <p:cNvPr id="9" name="Text 5"/>
          <p:cNvSpPr/>
          <p:nvPr/>
        </p:nvSpPr>
        <p:spPr>
          <a:xfrm>
            <a:off x="3142615" y="3110865"/>
            <a:ext cx="8497570" cy="70675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4000" b="1" dirty="0">
                <a:solidFill>
                  <a:srgbClr val="4874CB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科技守护健康 粮食安全有“小薇”</a:t>
            </a:r>
            <a:endParaRPr lang="en-US" sz="1600" dirty="0"/>
          </a:p>
        </p:txBody>
      </p:sp>
      <p:sp>
        <p:nvSpPr>
          <p:cNvPr id="10" name="Text 6"/>
          <p:cNvSpPr/>
          <p:nvPr/>
        </p:nvSpPr>
        <p:spPr>
          <a:xfrm>
            <a:off x="3152775" y="3747135"/>
            <a:ext cx="8497570" cy="4603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1600" b="1" dirty="0">
                <a:solidFill>
                  <a:srgbClr val="000000"/>
                </a:solidFill>
                <a:latin typeface="Times New Roman" panose="02020603050405020304" charset="0"/>
                <a:ea typeface="MiSans" pitchFamily="34" charset="-122"/>
                <a:cs typeface="Times New Roman" panose="02020603050405020304" charset="0"/>
              </a:rPr>
              <a:t>Наука и технологии для здоровья, продовольственной безопасности с "Вивиан".</a:t>
            </a:r>
            <a:endParaRPr lang="en-US" sz="1600" b="1" dirty="0">
              <a:solidFill>
                <a:srgbClr val="000000"/>
              </a:solidFill>
              <a:latin typeface="Times New Roman" panose="02020603050405020304" charset="0"/>
              <a:ea typeface="MiSans" pitchFamily="34" charset="-122"/>
              <a:cs typeface="Times New Roman" panose="02020603050405020304" charset="0"/>
            </a:endParaRPr>
          </a:p>
        </p:txBody>
      </p:sp>
      <p:sp>
        <p:nvSpPr>
          <p:cNvPr id="11" name="Text 7"/>
          <p:cNvSpPr/>
          <p:nvPr/>
        </p:nvSpPr>
        <p:spPr>
          <a:xfrm>
            <a:off x="3142615" y="2188845"/>
            <a:ext cx="8497570" cy="73144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  <a:scene3d>
              <a:camera prst="orthographicFront"/>
              <a:lightRig rig="threePt" dir="t"/>
            </a:scene3d>
          </a:bodyPr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  <a:ea typeface="Arial Black" panose="020B0A04020102020204" pitchFamily="34" charset="-122"/>
                <a:cs typeface="Arial Black" panose="020B0A04020102020204" pitchFamily="34" charset="-120"/>
              </a:rPr>
              <a:t>PART 04</a:t>
            </a:r>
            <a:endParaRPr lang="en-US" sz="32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ial Black" panose="020B0A04020102020204" pitchFamily="34" charset="0"/>
              <a:ea typeface="Arial Black" panose="020B0A04020102020204" pitchFamily="34" charset="-122"/>
              <a:cs typeface="Arial Black" panose="020B0A04020102020204" pitchFamily="34" charset="-120"/>
            </a:endParaRPr>
          </a:p>
        </p:txBody>
      </p:sp>
      <p:pic>
        <p:nvPicPr>
          <p:cNvPr id="12" name="Image 2" descr="https://kimi-img.moonshot.cn/pub/slides/slides_tmpl/image/25-06-01-00:29:35-d0tisrs75iks2gau4o8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460000">
            <a:off x="9391650" y="613410"/>
            <a:ext cx="4236720" cy="1689100"/>
          </a:xfrm>
          <a:prstGeom prst="rect">
            <a:avLst/>
          </a:prstGeom>
        </p:spPr>
      </p:pic>
      <p:sp>
        <p:nvSpPr>
          <p:cNvPr id="13" name="Shape 8"/>
          <p:cNvSpPr/>
          <p:nvPr/>
        </p:nvSpPr>
        <p:spPr>
          <a:xfrm rot="7680000">
            <a:off x="9137650" y="5888355"/>
            <a:ext cx="430530" cy="430530"/>
          </a:xfrm>
          <a:prstGeom prst="ellipse">
            <a:avLst/>
          </a:prstGeom>
          <a:gradFill flip="none" rotWithShape="1">
            <a:gsLst>
              <a:gs pos="0">
                <a:srgbClr val="D1DCF2">
                  <a:alpha val="14000"/>
                </a:srgbClr>
              </a:gs>
              <a:gs pos="22000">
                <a:srgbClr val="6389D3">
                  <a:alpha val="47000"/>
                </a:srgbClr>
              </a:gs>
              <a:gs pos="45000">
                <a:srgbClr val="6389D3">
                  <a:alpha val="83000"/>
                </a:srgbClr>
              </a:gs>
              <a:gs pos="66000">
                <a:srgbClr val="6389D3">
                  <a:alpha val="87000"/>
                </a:srgbClr>
              </a:gs>
            </a:gsLst>
            <a:lin ang="5400000" scaled="1"/>
          </a:gradFill>
        </p:spPr>
      </p:sp>
      <p:sp>
        <p:nvSpPr>
          <p:cNvPr id="14" name="Text 9"/>
          <p:cNvSpPr/>
          <p:nvPr/>
        </p:nvSpPr>
        <p:spPr>
          <a:xfrm rot="7680000">
            <a:off x="9137650" y="5888355"/>
            <a:ext cx="430530" cy="43053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5" name="Shape 10"/>
          <p:cNvSpPr/>
          <p:nvPr/>
        </p:nvSpPr>
        <p:spPr>
          <a:xfrm rot="4020000">
            <a:off x="9440545" y="886460"/>
            <a:ext cx="219075" cy="219075"/>
          </a:xfrm>
          <a:prstGeom prst="ellipse">
            <a:avLst/>
          </a:prstGeom>
          <a:gradFill flip="none" rotWithShape="1">
            <a:gsLst>
              <a:gs pos="0">
                <a:srgbClr val="D1DCF2">
                  <a:alpha val="14000"/>
                </a:srgbClr>
              </a:gs>
              <a:gs pos="22000">
                <a:srgbClr val="6389D3">
                  <a:alpha val="41000"/>
                </a:srgbClr>
              </a:gs>
              <a:gs pos="45000">
                <a:srgbClr val="6389D3">
                  <a:alpha val="67000"/>
                </a:srgbClr>
              </a:gs>
              <a:gs pos="66000">
                <a:srgbClr val="6389D3">
                  <a:alpha val="76000"/>
                </a:srgbClr>
              </a:gs>
            </a:gsLst>
            <a:lin ang="5400000" scaled="1"/>
          </a:gradFill>
        </p:spPr>
      </p:sp>
      <p:sp>
        <p:nvSpPr>
          <p:cNvPr id="16" name="Text 11"/>
          <p:cNvSpPr/>
          <p:nvPr/>
        </p:nvSpPr>
        <p:spPr>
          <a:xfrm rot="4020000">
            <a:off x="9440545" y="886460"/>
            <a:ext cx="219075" cy="219075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9000">
              <a:srgbClr val="94B9FF">
                <a:alpha val="52000"/>
              </a:srgbClr>
            </a:gs>
            <a:gs pos="40000">
              <a:srgbClr val="94B9FF">
                <a:alpha val="30000"/>
              </a:srgbClr>
            </a:gs>
            <a:gs pos="61000">
              <a:srgbClr val="94B9FF">
                <a:alpha val="5000"/>
              </a:srgbClr>
            </a:gs>
            <a:gs pos="98000">
              <a:srgbClr val="94B9FF">
                <a:alpha val="50000"/>
              </a:srgb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89940" y="394335"/>
            <a:ext cx="6780530" cy="622935"/>
          </a:xfrm>
          <a:prstGeom prst="rect">
            <a:avLst/>
          </a:prstGeom>
          <a:noFill/>
        </p:spPr>
        <p:txBody>
          <a:bodyPr wrap="square" lIns="91440" tIns="45720" rIns="91440" bIns="4572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800" b="1" dirty="0">
                <a:solidFill>
                  <a:srgbClr val="000000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抗疫贡献</a:t>
            </a:r>
            <a:endParaRPr lang="en-US" sz="1600" dirty="0"/>
          </a:p>
        </p:txBody>
      </p:sp>
      <p:sp>
        <p:nvSpPr>
          <p:cNvPr id="3" name="Shape 1"/>
          <p:cNvSpPr/>
          <p:nvPr/>
        </p:nvSpPr>
        <p:spPr>
          <a:xfrm>
            <a:off x="260985" y="163195"/>
            <a:ext cx="1071245" cy="553720"/>
          </a:xfrm>
          <a:prstGeom prst="roundRect">
            <a:avLst/>
          </a:prstGeom>
          <a:gradFill flip="none" rotWithShape="1">
            <a:gsLst>
              <a:gs pos="20000">
                <a:srgbClr val="4874CB">
                  <a:alpha val="65000"/>
                </a:srgbClr>
              </a:gs>
              <a:gs pos="43000">
                <a:srgbClr val="4874CB">
                  <a:alpha val="54000"/>
                </a:srgbClr>
              </a:gs>
              <a:gs pos="63000">
                <a:srgbClr val="4874CB">
                  <a:alpha val="16000"/>
                </a:srgbClr>
              </a:gs>
              <a:gs pos="100000">
                <a:srgbClr val="FFFFFF">
                  <a:alpha val="0"/>
                </a:srgbClr>
              </a:gs>
            </a:gsLst>
            <a:lin ang="0" scaled="1"/>
          </a:gradFill>
        </p:spPr>
      </p:sp>
      <p:sp>
        <p:nvSpPr>
          <p:cNvPr id="4" name="Text 2"/>
          <p:cNvSpPr/>
          <p:nvPr/>
        </p:nvSpPr>
        <p:spPr>
          <a:xfrm>
            <a:off x="260985" y="163195"/>
            <a:ext cx="1071245" cy="5537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11485880" y="589915"/>
            <a:ext cx="134620" cy="134620"/>
          </a:xfrm>
          <a:prstGeom prst="ellipse">
            <a:avLst/>
          </a:prstGeom>
          <a:gradFill flip="none" rotWithShape="1">
            <a:gsLst>
              <a:gs pos="20000">
                <a:srgbClr val="4874CB">
                  <a:alpha val="83000"/>
                </a:srgbClr>
              </a:gs>
              <a:gs pos="43000">
                <a:srgbClr val="4874CB">
                  <a:alpha val="72000"/>
                </a:srgbClr>
              </a:gs>
              <a:gs pos="63000">
                <a:srgbClr val="4874CB">
                  <a:alpha val="47000"/>
                </a:srgbClr>
              </a:gs>
              <a:gs pos="100000">
                <a:srgbClr val="FFFFFF">
                  <a:alpha val="47000"/>
                </a:srgbClr>
              </a:gs>
            </a:gsLst>
            <a:lin ang="0" scaled="1"/>
          </a:gradFill>
        </p:spPr>
      </p:sp>
      <p:sp>
        <p:nvSpPr>
          <p:cNvPr id="6" name="Text 4"/>
          <p:cNvSpPr/>
          <p:nvPr/>
        </p:nvSpPr>
        <p:spPr>
          <a:xfrm>
            <a:off x="114858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7" name="Shape 5"/>
          <p:cNvSpPr/>
          <p:nvPr/>
        </p:nvSpPr>
        <p:spPr>
          <a:xfrm>
            <a:off x="11816080" y="589915"/>
            <a:ext cx="134620" cy="134620"/>
          </a:xfrm>
          <a:prstGeom prst="ellipse">
            <a:avLst/>
          </a:prstGeom>
          <a:solidFill>
            <a:srgbClr val="000000">
              <a:alpha val="0"/>
            </a:srgbClr>
          </a:solidFill>
          <a:ln w="19050">
            <a:gradFill flip="none" rotWithShape="1">
              <a:gsLst>
                <a:gs pos="0">
                  <a:srgbClr val="4874CB"/>
                </a:gs>
                <a:gs pos="100000">
                  <a:srgbClr val="4874CB">
                    <a:alpha val="29000"/>
                  </a:srgbClr>
                </a:gs>
              </a:gsLst>
              <a:lin ang="2700000" scaled="1"/>
            </a:gra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118160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11650980" y="589915"/>
            <a:ext cx="134620" cy="134620"/>
          </a:xfrm>
          <a:prstGeom prst="ellipse">
            <a:avLst/>
          </a:prstGeom>
          <a:gradFill flip="none" rotWithShape="1">
            <a:gsLst>
              <a:gs pos="20000">
                <a:srgbClr val="4874CB">
                  <a:alpha val="83000"/>
                </a:srgbClr>
              </a:gs>
              <a:gs pos="43000">
                <a:srgbClr val="4874CB">
                  <a:alpha val="72000"/>
                </a:srgbClr>
              </a:gs>
              <a:gs pos="63000">
                <a:srgbClr val="4874CB">
                  <a:alpha val="47000"/>
                </a:srgbClr>
              </a:gs>
              <a:gs pos="100000">
                <a:srgbClr val="FFFFFF">
                  <a:alpha val="47000"/>
                </a:srgbClr>
              </a:gs>
            </a:gsLst>
            <a:lin ang="0" scaled="1"/>
          </a:gradFill>
        </p:spPr>
      </p:sp>
      <p:sp>
        <p:nvSpPr>
          <p:cNvPr id="10" name="Text 8"/>
          <p:cNvSpPr/>
          <p:nvPr/>
        </p:nvSpPr>
        <p:spPr>
          <a:xfrm>
            <a:off x="116509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880745" y="1678940"/>
            <a:ext cx="5013325" cy="4404360"/>
          </a:xfrm>
          <a:prstGeom prst="roundRect">
            <a:avLst>
              <a:gd name="adj" fmla="val 5907"/>
            </a:avLst>
          </a:prstGeom>
          <a:solidFill>
            <a:srgbClr val="000000">
              <a:alpha val="0"/>
            </a:srgbClr>
          </a:solidFill>
          <a:ln w="19050">
            <a:gradFill flip="none" rotWithShape="1">
              <a:gsLst>
                <a:gs pos="0">
                  <a:srgbClr val="4874CB"/>
                </a:gs>
                <a:gs pos="50000">
                  <a:srgbClr val="83A4E1"/>
                </a:gs>
                <a:gs pos="89000">
                  <a:srgbClr val="6A95D0"/>
                </a:gs>
              </a:gsLst>
              <a:lin ang="5400000" scaled="1"/>
            </a:gra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880745" y="1678940"/>
            <a:ext cx="5013325" cy="440436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3" name="Shape 11"/>
          <p:cNvSpPr/>
          <p:nvPr/>
        </p:nvSpPr>
        <p:spPr>
          <a:xfrm>
            <a:off x="6258560" y="1678940"/>
            <a:ext cx="5358765" cy="4404360"/>
          </a:xfrm>
          <a:prstGeom prst="roundRect">
            <a:avLst>
              <a:gd name="adj" fmla="val 5907"/>
            </a:avLst>
          </a:prstGeom>
          <a:solidFill>
            <a:srgbClr val="000000">
              <a:alpha val="0"/>
            </a:srgbClr>
          </a:solidFill>
          <a:ln w="19050">
            <a:gradFill flip="none" rotWithShape="1">
              <a:gsLst>
                <a:gs pos="0">
                  <a:srgbClr val="4874CB"/>
                </a:gs>
                <a:gs pos="50000">
                  <a:srgbClr val="83A4E1"/>
                </a:gs>
                <a:gs pos="89000">
                  <a:srgbClr val="6A95D0"/>
                </a:gs>
              </a:gsLst>
              <a:lin ang="5400000" scaled="1"/>
            </a:gra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6258560" y="1678940"/>
            <a:ext cx="5347970" cy="440436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5" name="Shape 13"/>
          <p:cNvSpPr/>
          <p:nvPr/>
        </p:nvSpPr>
        <p:spPr>
          <a:xfrm>
            <a:off x="1390650" y="1471295"/>
            <a:ext cx="3994150" cy="461645"/>
          </a:xfrm>
          <a:prstGeom prst="roundRect">
            <a:avLst>
              <a:gd name="adj" fmla="val 27647"/>
            </a:avLst>
          </a:prstGeom>
          <a:gradFill flip="none" rotWithShape="1">
            <a:gsLst>
              <a:gs pos="0">
                <a:srgbClr val="7A9EDA">
                  <a:alpha val="85000"/>
                </a:srgbClr>
              </a:gs>
              <a:gs pos="91000">
                <a:srgbClr val="678DD3"/>
              </a:gs>
            </a:gsLst>
            <a:lin ang="5400000" scaled="1"/>
          </a:gradFill>
        </p:spPr>
      </p:sp>
      <p:sp>
        <p:nvSpPr>
          <p:cNvPr id="16" name="Text 14"/>
          <p:cNvSpPr/>
          <p:nvPr/>
        </p:nvSpPr>
        <p:spPr>
          <a:xfrm>
            <a:off x="1390650" y="1471295"/>
            <a:ext cx="3994150" cy="46164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600" b="1" dirty="0">
                <a:solidFill>
                  <a:srgbClr val="FFFFF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疫苗研发成果</a:t>
            </a:r>
            <a:r>
              <a:rPr lang="zh-CN" altLang="en-US" sz="1600" b="1" dirty="0">
                <a:solidFill>
                  <a:srgbClr val="FFFFF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惠及全球</a:t>
            </a:r>
            <a:endParaRPr lang="zh-CN" altLang="en-US" sz="1600" b="1" dirty="0">
              <a:solidFill>
                <a:srgbClr val="FFFFFF"/>
              </a:solidFill>
              <a:latin typeface="MiSans" pitchFamily="34" charset="-122"/>
              <a:ea typeface="MiSans" pitchFamily="34" charset="-122"/>
              <a:cs typeface="MiSans" pitchFamily="34" charset="-120"/>
            </a:endParaRPr>
          </a:p>
        </p:txBody>
      </p:sp>
      <p:sp>
        <p:nvSpPr>
          <p:cNvPr id="17" name="Shape 15"/>
          <p:cNvSpPr/>
          <p:nvPr/>
        </p:nvSpPr>
        <p:spPr>
          <a:xfrm>
            <a:off x="6917055" y="1471295"/>
            <a:ext cx="3994150" cy="461645"/>
          </a:xfrm>
          <a:prstGeom prst="roundRect">
            <a:avLst>
              <a:gd name="adj" fmla="val 27647"/>
            </a:avLst>
          </a:prstGeom>
          <a:gradFill flip="none" rotWithShape="1">
            <a:gsLst>
              <a:gs pos="0">
                <a:srgbClr val="7A9EDA">
                  <a:alpha val="90000"/>
                </a:srgbClr>
              </a:gs>
              <a:gs pos="91000">
                <a:srgbClr val="678DD3"/>
              </a:gs>
            </a:gsLst>
            <a:lin ang="5400000" scaled="1"/>
          </a:gradFill>
        </p:spPr>
      </p:sp>
      <p:sp>
        <p:nvSpPr>
          <p:cNvPr id="18" name="Text 16"/>
          <p:cNvSpPr/>
          <p:nvPr/>
        </p:nvSpPr>
        <p:spPr>
          <a:xfrm>
            <a:off x="6917055" y="1471295"/>
            <a:ext cx="4260850" cy="46164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endParaRPr lang="en-US" sz="1600" dirty="0"/>
          </a:p>
        </p:txBody>
      </p:sp>
      <p:pic>
        <p:nvPicPr>
          <p:cNvPr id="19" name="Image 0" descr="https://kimi-img.moonshot.cn/pub/slides/slides_tmpl/image/25-06-01-00:29:54-d0tit0k75iks2gau4olg.png"/>
          <p:cNvPicPr>
            <a:picLocks noChangeAspect="1"/>
          </p:cNvPicPr>
          <p:nvPr/>
        </p:nvPicPr>
        <p:blipFill>
          <a:blip r:embed="rId1"/>
          <a:srcRect t="10576" b="10576"/>
          <a:stretch>
            <a:fillRect/>
          </a:stretch>
        </p:blipFill>
        <p:spPr>
          <a:xfrm>
            <a:off x="1195070" y="2186305"/>
            <a:ext cx="4434205" cy="1597660"/>
          </a:xfrm>
          <a:prstGeom prst="rect">
            <a:avLst/>
          </a:prstGeom>
        </p:spPr>
      </p:pic>
      <p:sp>
        <p:nvSpPr>
          <p:cNvPr id="21" name="Text 17"/>
          <p:cNvSpPr/>
          <p:nvPr/>
        </p:nvSpPr>
        <p:spPr>
          <a:xfrm>
            <a:off x="1098550" y="4117340"/>
            <a:ext cx="4530725" cy="1181100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1400" dirty="0">
                <a:solidFill>
                  <a:srgbClr val="000000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中国科学家率先解析新冠病毒蛋白结构，7款国产疫苗获世卫组织紧急使用授权，向120多个国家提供23亿剂疫苗。</a:t>
            </a:r>
            <a:endParaRPr lang="en-US" sz="1400" dirty="0">
              <a:solidFill>
                <a:srgbClr val="000000"/>
              </a:solidFill>
              <a:latin typeface="MiSans" pitchFamily="34" charset="-122"/>
              <a:ea typeface="MiSans" pitchFamily="34" charset="-122"/>
              <a:cs typeface="MiSans" pitchFamily="34" charset="-120"/>
            </a:endParaRPr>
          </a:p>
        </p:txBody>
      </p:sp>
      <p:sp>
        <p:nvSpPr>
          <p:cNvPr id="22" name="Text 18"/>
          <p:cNvSpPr/>
          <p:nvPr/>
        </p:nvSpPr>
        <p:spPr>
          <a:xfrm>
            <a:off x="6476365" y="3902710"/>
            <a:ext cx="4984750" cy="1144270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1400" dirty="0">
                <a:solidFill>
                  <a:srgbClr val="000000"/>
                </a:solidFill>
                <a:latin typeface="Times New Roman" panose="02020603050405020304" charset="0"/>
                <a:ea typeface="MiSans" pitchFamily="34" charset="-122"/>
                <a:cs typeface="Times New Roman" panose="02020603050405020304" charset="0"/>
              </a:rPr>
              <a:t>Китайские ученые первыми проанализировали структуру белка нового коронавируса, а семь вакцин отечественного производства были разрешены ВОЗ для экстренного применения, и 2,3 миллиарда доз вакцины были поставлены в более чем 120 стран.</a:t>
            </a:r>
            <a:endParaRPr lang="en-US" sz="1400" dirty="0">
              <a:solidFill>
                <a:srgbClr val="000000"/>
              </a:solidFill>
              <a:latin typeface="Times New Roman" panose="02020603050405020304" charset="0"/>
              <a:ea typeface="MiSans" pitchFamily="34" charset="-122"/>
              <a:cs typeface="Times New Roman" panose="02020603050405020304" charset="0"/>
            </a:endParaRPr>
          </a:p>
        </p:txBody>
      </p:sp>
      <p:pic>
        <p:nvPicPr>
          <p:cNvPr id="23" name="Image 2" descr="https://kimi-img.moonshot.cn/pub/slides/slides_tmpl/image/25-06-01-00:29:48-d0tisv475iks2gau4ogg.png"/>
          <p:cNvPicPr>
            <a:picLocks noChangeAspect="1"/>
          </p:cNvPicPr>
          <p:nvPr/>
        </p:nvPicPr>
        <p:blipFill>
          <a:blip r:embed="rId2">
            <a:alphaModFix amt="83000"/>
          </a:blip>
          <a:srcRect l="25401" t="16194" r="42943" b="26759"/>
          <a:stretch>
            <a:fillRect/>
          </a:stretch>
        </p:blipFill>
        <p:spPr>
          <a:xfrm>
            <a:off x="9862185" y="4380865"/>
            <a:ext cx="3859530" cy="3912235"/>
          </a:xfrm>
          <a:prstGeom prst="rect">
            <a:avLst/>
          </a:prstGeom>
        </p:spPr>
      </p:pic>
      <p:pic>
        <p:nvPicPr>
          <p:cNvPr id="100" name="图片 99"/>
          <p:cNvPicPr/>
          <p:nvPr/>
        </p:nvPicPr>
        <p:blipFill>
          <a:blip r:embed="rId3"/>
          <a:srcRect t="14391" b="14420"/>
          <a:stretch>
            <a:fillRect/>
          </a:stretch>
        </p:blipFill>
        <p:spPr>
          <a:xfrm>
            <a:off x="1170305" y="2186305"/>
            <a:ext cx="4434840" cy="15925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1" name="图片 100"/>
          <p:cNvPicPr/>
          <p:nvPr/>
        </p:nvPicPr>
        <p:blipFill>
          <a:blip r:embed="rId4"/>
          <a:srcRect l="5280" t="20454" r="6369" b="33757"/>
          <a:stretch>
            <a:fillRect/>
          </a:stretch>
        </p:blipFill>
        <p:spPr>
          <a:xfrm>
            <a:off x="6565900" y="2174240"/>
            <a:ext cx="4791710" cy="160210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9000">
              <a:srgbClr val="94B9FF">
                <a:alpha val="32000"/>
              </a:srgbClr>
            </a:gs>
            <a:gs pos="40000">
              <a:srgbClr val="94B9FF">
                <a:alpha val="10000"/>
              </a:srgbClr>
            </a:gs>
            <a:gs pos="63000">
              <a:srgbClr val="94B9FF">
                <a:alpha val="14000"/>
              </a:srgbClr>
            </a:gs>
            <a:gs pos="98000">
              <a:srgbClr val="94B9FF">
                <a:alpha val="40000"/>
              </a:srgbClr>
            </a:gs>
          </a:gsLst>
          <a:lin ang="1074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89940" y="394335"/>
            <a:ext cx="6780530" cy="622935"/>
          </a:xfrm>
          <a:prstGeom prst="rect">
            <a:avLst/>
          </a:prstGeom>
          <a:noFill/>
        </p:spPr>
        <p:txBody>
          <a:bodyPr wrap="square" lIns="91440" tIns="45720" rIns="91440" bIns="4572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800" b="1" dirty="0">
                <a:solidFill>
                  <a:srgbClr val="000000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基因编辑突破</a:t>
            </a:r>
            <a:endParaRPr lang="en-US" sz="1600" dirty="0"/>
          </a:p>
        </p:txBody>
      </p:sp>
      <p:sp>
        <p:nvSpPr>
          <p:cNvPr id="3" name="Shape 1"/>
          <p:cNvSpPr/>
          <p:nvPr/>
        </p:nvSpPr>
        <p:spPr>
          <a:xfrm>
            <a:off x="260985" y="163195"/>
            <a:ext cx="1071245" cy="553720"/>
          </a:xfrm>
          <a:prstGeom prst="roundRect">
            <a:avLst/>
          </a:prstGeom>
          <a:gradFill flip="none" rotWithShape="1">
            <a:gsLst>
              <a:gs pos="20000">
                <a:srgbClr val="4874CB">
                  <a:alpha val="65000"/>
                </a:srgbClr>
              </a:gs>
              <a:gs pos="43000">
                <a:srgbClr val="4874CB">
                  <a:alpha val="54000"/>
                </a:srgbClr>
              </a:gs>
              <a:gs pos="63000">
                <a:srgbClr val="4874CB">
                  <a:alpha val="16000"/>
                </a:srgbClr>
              </a:gs>
              <a:gs pos="100000">
                <a:srgbClr val="FFFFFF">
                  <a:alpha val="0"/>
                </a:srgbClr>
              </a:gs>
            </a:gsLst>
            <a:lin ang="0" scaled="1"/>
          </a:gradFill>
        </p:spPr>
      </p:sp>
      <p:sp>
        <p:nvSpPr>
          <p:cNvPr id="4" name="Text 2"/>
          <p:cNvSpPr/>
          <p:nvPr/>
        </p:nvSpPr>
        <p:spPr>
          <a:xfrm>
            <a:off x="260985" y="163195"/>
            <a:ext cx="1071245" cy="5537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11485880" y="589915"/>
            <a:ext cx="134620" cy="134620"/>
          </a:xfrm>
          <a:prstGeom prst="ellipse">
            <a:avLst/>
          </a:prstGeom>
          <a:gradFill flip="none" rotWithShape="1">
            <a:gsLst>
              <a:gs pos="20000">
                <a:srgbClr val="4874CB">
                  <a:alpha val="83000"/>
                </a:srgbClr>
              </a:gs>
              <a:gs pos="43000">
                <a:srgbClr val="4874CB">
                  <a:alpha val="72000"/>
                </a:srgbClr>
              </a:gs>
              <a:gs pos="63000">
                <a:srgbClr val="4874CB">
                  <a:alpha val="47000"/>
                </a:srgbClr>
              </a:gs>
              <a:gs pos="100000">
                <a:srgbClr val="FFFFFF">
                  <a:alpha val="47000"/>
                </a:srgbClr>
              </a:gs>
            </a:gsLst>
            <a:lin ang="0" scaled="1"/>
          </a:gradFill>
        </p:spPr>
      </p:sp>
      <p:sp>
        <p:nvSpPr>
          <p:cNvPr id="6" name="Text 4"/>
          <p:cNvSpPr/>
          <p:nvPr/>
        </p:nvSpPr>
        <p:spPr>
          <a:xfrm>
            <a:off x="114858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7" name="Shape 5"/>
          <p:cNvSpPr/>
          <p:nvPr/>
        </p:nvSpPr>
        <p:spPr>
          <a:xfrm>
            <a:off x="11816080" y="589915"/>
            <a:ext cx="134620" cy="134620"/>
          </a:xfrm>
          <a:prstGeom prst="ellipse">
            <a:avLst/>
          </a:prstGeom>
          <a:solidFill>
            <a:srgbClr val="000000">
              <a:alpha val="0"/>
            </a:srgbClr>
          </a:solidFill>
          <a:ln w="19050">
            <a:gradFill flip="none" rotWithShape="1">
              <a:gsLst>
                <a:gs pos="0">
                  <a:srgbClr val="4874CB"/>
                </a:gs>
                <a:gs pos="100000">
                  <a:srgbClr val="4874CB">
                    <a:alpha val="29000"/>
                  </a:srgbClr>
                </a:gs>
              </a:gsLst>
              <a:lin ang="2700000" scaled="1"/>
            </a:gra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118160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11650980" y="589915"/>
            <a:ext cx="134620" cy="134620"/>
          </a:xfrm>
          <a:prstGeom prst="ellipse">
            <a:avLst/>
          </a:prstGeom>
          <a:gradFill flip="none" rotWithShape="1">
            <a:gsLst>
              <a:gs pos="20000">
                <a:srgbClr val="4874CB">
                  <a:alpha val="83000"/>
                </a:srgbClr>
              </a:gs>
              <a:gs pos="43000">
                <a:srgbClr val="4874CB">
                  <a:alpha val="72000"/>
                </a:srgbClr>
              </a:gs>
              <a:gs pos="63000">
                <a:srgbClr val="4874CB">
                  <a:alpha val="47000"/>
                </a:srgbClr>
              </a:gs>
              <a:gs pos="100000">
                <a:srgbClr val="FFFFFF">
                  <a:alpha val="47000"/>
                </a:srgbClr>
              </a:gs>
            </a:gsLst>
            <a:lin ang="0" scaled="1"/>
          </a:gradFill>
        </p:spPr>
      </p:sp>
      <p:sp>
        <p:nvSpPr>
          <p:cNvPr id="10" name="Text 8"/>
          <p:cNvSpPr/>
          <p:nvPr/>
        </p:nvSpPr>
        <p:spPr>
          <a:xfrm>
            <a:off x="116509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4" name="Shape 9"/>
          <p:cNvSpPr/>
          <p:nvPr/>
        </p:nvSpPr>
        <p:spPr>
          <a:xfrm rot="5400000">
            <a:off x="5351780" y="1565593"/>
            <a:ext cx="462572" cy="565666"/>
          </a:xfrm>
          <a:custGeom>
            <a:avLst/>
            <a:gdLst/>
            <a:ahLst/>
            <a:cxnLst/>
            <a:rect l="l" t="t" r="r" b="b"/>
            <a:pathLst>
              <a:path w="462572" h="565666">
                <a:moveTo>
                  <a:pt x="0" y="565666"/>
                </a:moveTo>
                <a:cubicBezTo>
                  <a:pt x="181122" y="418101"/>
                  <a:pt x="194645" y="262338"/>
                  <a:pt x="231286" y="0"/>
                </a:cubicBezTo>
                <a:cubicBezTo>
                  <a:pt x="262147" y="270536"/>
                  <a:pt x="321905" y="442695"/>
                  <a:pt x="462572" y="565666"/>
                </a:cubicBezTo>
                <a:lnTo>
                  <a:pt x="0" y="565666"/>
                </a:lnTo>
                <a:close/>
              </a:path>
            </a:pathLst>
          </a:custGeom>
          <a:gradFill flip="none" rotWithShape="1">
            <a:gsLst>
              <a:gs pos="23000">
                <a:srgbClr val="6A95D0"/>
              </a:gs>
              <a:gs pos="100000">
                <a:srgbClr val="87A9FF">
                  <a:alpha val="20000"/>
                </a:srgbClr>
              </a:gs>
            </a:gsLst>
            <a:lin ang="5400000" scaled="1"/>
          </a:gradFill>
        </p:spPr>
      </p:sp>
      <p:sp>
        <p:nvSpPr>
          <p:cNvPr id="15" name="Text 10"/>
          <p:cNvSpPr/>
          <p:nvPr/>
        </p:nvSpPr>
        <p:spPr>
          <a:xfrm rot="5400000">
            <a:off x="5351780" y="1565593"/>
            <a:ext cx="462572" cy="565666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6" name="Shape 11"/>
          <p:cNvSpPr/>
          <p:nvPr/>
        </p:nvSpPr>
        <p:spPr>
          <a:xfrm rot="5400000">
            <a:off x="5989320" y="1782763"/>
            <a:ext cx="129860" cy="129860"/>
          </a:xfrm>
          <a:prstGeom prst="ellipse">
            <a:avLst/>
          </a:prstGeom>
          <a:gradFill flip="none" rotWithShape="1">
            <a:gsLst>
              <a:gs pos="0">
                <a:srgbClr val="7A9EDA"/>
              </a:gs>
              <a:gs pos="99000">
                <a:srgbClr val="6A95D0"/>
              </a:gs>
            </a:gsLst>
            <a:lin ang="2700000" scaled="1"/>
          </a:gradFill>
        </p:spPr>
      </p:sp>
      <p:sp>
        <p:nvSpPr>
          <p:cNvPr id="17" name="Text 12"/>
          <p:cNvSpPr/>
          <p:nvPr/>
        </p:nvSpPr>
        <p:spPr>
          <a:xfrm rot="5400000">
            <a:off x="5989320" y="1782763"/>
            <a:ext cx="129860" cy="12986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8" name="Shape 13"/>
          <p:cNvSpPr/>
          <p:nvPr/>
        </p:nvSpPr>
        <p:spPr>
          <a:xfrm rot="5400000">
            <a:off x="5946140" y="1739583"/>
            <a:ext cx="216569" cy="216569"/>
          </a:xfrm>
          <a:prstGeom prst="ellipse">
            <a:avLst/>
          </a:prstGeom>
          <a:solidFill>
            <a:srgbClr val="000000">
              <a:alpha val="0"/>
            </a:srgbClr>
          </a:solidFill>
          <a:ln w="12700">
            <a:gradFill flip="none" rotWithShape="1">
              <a:gsLst>
                <a:gs pos="0">
                  <a:srgbClr val="4874CB">
                    <a:alpha val="52000"/>
                  </a:srgbClr>
                </a:gs>
                <a:gs pos="39000">
                  <a:srgbClr val="ACC1E8"/>
                </a:gs>
                <a:gs pos="83000">
                  <a:srgbClr val="4874CB">
                    <a:alpha val="47000"/>
                  </a:srgbClr>
                </a:gs>
                <a:gs pos="100000">
                  <a:srgbClr val="C8D5EF"/>
                </a:gs>
              </a:gsLst>
              <a:lin ang="5400000" scaled="1"/>
            </a:gradFill>
            <a:prstDash val="solid"/>
          </a:ln>
        </p:spPr>
      </p:sp>
      <p:sp>
        <p:nvSpPr>
          <p:cNvPr id="19" name="Text 14"/>
          <p:cNvSpPr/>
          <p:nvPr/>
        </p:nvSpPr>
        <p:spPr>
          <a:xfrm rot="5400000">
            <a:off x="5946140" y="1739583"/>
            <a:ext cx="216569" cy="216569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20" name="Text 15"/>
          <p:cNvSpPr/>
          <p:nvPr/>
        </p:nvSpPr>
        <p:spPr>
          <a:xfrm>
            <a:off x="6273165" y="2275840"/>
            <a:ext cx="5481955" cy="1181100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1400" dirty="0">
                <a:solidFill>
                  <a:srgbClr val="000000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基因编辑技术取得突破，中国农业科学院运用CRISPR技术培育的耐盐碱水稻“小薇”在PH9.1盐碱地实现亩产400公斤。</a:t>
            </a:r>
            <a:endParaRPr lang="en-US" sz="1400" dirty="0">
              <a:solidFill>
                <a:srgbClr val="000000"/>
              </a:solidFill>
              <a:latin typeface="MiSans" pitchFamily="34" charset="-122"/>
              <a:ea typeface="MiSans" pitchFamily="34" charset="-122"/>
              <a:cs typeface="MiSans" pitchFamily="34" charset="-120"/>
            </a:endParaRPr>
          </a:p>
        </p:txBody>
      </p:sp>
      <p:sp>
        <p:nvSpPr>
          <p:cNvPr id="21" name="Shape 16"/>
          <p:cNvSpPr/>
          <p:nvPr/>
        </p:nvSpPr>
        <p:spPr>
          <a:xfrm>
            <a:off x="6273165" y="1622425"/>
            <a:ext cx="4406265" cy="461645"/>
          </a:xfrm>
          <a:prstGeom prst="roundRect">
            <a:avLst>
              <a:gd name="adj" fmla="val 27647"/>
            </a:avLst>
          </a:prstGeom>
          <a:gradFill flip="none" rotWithShape="1">
            <a:gsLst>
              <a:gs pos="0">
                <a:srgbClr val="6292D4">
                  <a:alpha val="63000"/>
                </a:srgbClr>
              </a:gs>
              <a:gs pos="91000">
                <a:srgbClr val="4874CB">
                  <a:alpha val="76000"/>
                </a:srgbClr>
              </a:gs>
            </a:gsLst>
            <a:lin ang="5400000" scaled="1"/>
          </a:gradFill>
        </p:spPr>
      </p:sp>
      <p:sp>
        <p:nvSpPr>
          <p:cNvPr id="22" name="Text 17"/>
          <p:cNvSpPr/>
          <p:nvPr/>
        </p:nvSpPr>
        <p:spPr>
          <a:xfrm>
            <a:off x="6273165" y="1622425"/>
            <a:ext cx="4406265" cy="46164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600" b="1" dirty="0">
                <a:solidFill>
                  <a:srgbClr val="FFFFF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耐盐碱水稻“小薇”</a:t>
            </a:r>
            <a:endParaRPr lang="en-US" sz="1600" dirty="0"/>
          </a:p>
        </p:txBody>
      </p:sp>
      <p:sp>
        <p:nvSpPr>
          <p:cNvPr id="23" name="Shape 18"/>
          <p:cNvSpPr/>
          <p:nvPr/>
        </p:nvSpPr>
        <p:spPr>
          <a:xfrm rot="5400000">
            <a:off x="5351780" y="3817303"/>
            <a:ext cx="462572" cy="565666"/>
          </a:xfrm>
          <a:custGeom>
            <a:avLst/>
            <a:gdLst/>
            <a:ahLst/>
            <a:cxnLst/>
            <a:rect l="l" t="t" r="r" b="b"/>
            <a:pathLst>
              <a:path w="462572" h="565666">
                <a:moveTo>
                  <a:pt x="0" y="565666"/>
                </a:moveTo>
                <a:cubicBezTo>
                  <a:pt x="181122" y="418101"/>
                  <a:pt x="194645" y="262338"/>
                  <a:pt x="231286" y="0"/>
                </a:cubicBezTo>
                <a:cubicBezTo>
                  <a:pt x="262147" y="270536"/>
                  <a:pt x="321905" y="442695"/>
                  <a:pt x="462572" y="565666"/>
                </a:cubicBezTo>
                <a:lnTo>
                  <a:pt x="0" y="565666"/>
                </a:lnTo>
                <a:close/>
              </a:path>
            </a:pathLst>
          </a:custGeom>
          <a:gradFill flip="none" rotWithShape="1">
            <a:gsLst>
              <a:gs pos="23000">
                <a:srgbClr val="6A95D0"/>
              </a:gs>
              <a:gs pos="100000">
                <a:srgbClr val="87A9FF">
                  <a:alpha val="20000"/>
                </a:srgbClr>
              </a:gs>
            </a:gsLst>
            <a:lin ang="5400000" scaled="1"/>
          </a:gradFill>
        </p:spPr>
      </p:sp>
      <p:sp>
        <p:nvSpPr>
          <p:cNvPr id="24" name="Text 19"/>
          <p:cNvSpPr/>
          <p:nvPr/>
        </p:nvSpPr>
        <p:spPr>
          <a:xfrm rot="5400000">
            <a:off x="5351780" y="3817303"/>
            <a:ext cx="462572" cy="565666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25" name="Shape 20"/>
          <p:cNvSpPr/>
          <p:nvPr/>
        </p:nvSpPr>
        <p:spPr>
          <a:xfrm rot="5400000">
            <a:off x="5989320" y="4034473"/>
            <a:ext cx="129860" cy="129860"/>
          </a:xfrm>
          <a:prstGeom prst="ellipse">
            <a:avLst/>
          </a:prstGeom>
          <a:gradFill flip="none" rotWithShape="1">
            <a:gsLst>
              <a:gs pos="0">
                <a:srgbClr val="7A9EDA"/>
              </a:gs>
              <a:gs pos="99000">
                <a:srgbClr val="6A95D0"/>
              </a:gs>
            </a:gsLst>
            <a:lin ang="2700000" scaled="1"/>
          </a:gradFill>
        </p:spPr>
      </p:sp>
      <p:sp>
        <p:nvSpPr>
          <p:cNvPr id="26" name="Text 21"/>
          <p:cNvSpPr/>
          <p:nvPr/>
        </p:nvSpPr>
        <p:spPr>
          <a:xfrm rot="5400000">
            <a:off x="5989320" y="4034473"/>
            <a:ext cx="129860" cy="12986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27" name="Shape 22"/>
          <p:cNvSpPr/>
          <p:nvPr/>
        </p:nvSpPr>
        <p:spPr>
          <a:xfrm rot="5400000">
            <a:off x="5946140" y="3991293"/>
            <a:ext cx="216569" cy="216569"/>
          </a:xfrm>
          <a:prstGeom prst="ellipse">
            <a:avLst/>
          </a:prstGeom>
          <a:solidFill>
            <a:srgbClr val="000000">
              <a:alpha val="0"/>
            </a:srgbClr>
          </a:solidFill>
          <a:ln w="12700">
            <a:gradFill flip="none" rotWithShape="1">
              <a:gsLst>
                <a:gs pos="0">
                  <a:srgbClr val="4874CB">
                    <a:alpha val="52000"/>
                  </a:srgbClr>
                </a:gs>
                <a:gs pos="39000">
                  <a:srgbClr val="ACC1E8"/>
                </a:gs>
                <a:gs pos="83000">
                  <a:srgbClr val="4874CB">
                    <a:alpha val="47000"/>
                  </a:srgbClr>
                </a:gs>
                <a:gs pos="100000">
                  <a:srgbClr val="C8D5EF"/>
                </a:gs>
              </a:gsLst>
              <a:lin ang="5400000" scaled="1"/>
            </a:gradFill>
            <a:prstDash val="solid"/>
          </a:ln>
        </p:spPr>
      </p:sp>
      <p:sp>
        <p:nvSpPr>
          <p:cNvPr id="28" name="Text 23"/>
          <p:cNvSpPr/>
          <p:nvPr/>
        </p:nvSpPr>
        <p:spPr>
          <a:xfrm rot="5400000">
            <a:off x="5946140" y="3991293"/>
            <a:ext cx="216569" cy="216569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29" name="Text 24"/>
          <p:cNvSpPr/>
          <p:nvPr/>
        </p:nvSpPr>
        <p:spPr>
          <a:xfrm>
            <a:off x="6273165" y="3641090"/>
            <a:ext cx="5450840" cy="2150745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 marL="0" indent="0" algn="just" fontAlgn="auto">
              <a:lnSpc>
                <a:spcPts val="2200"/>
              </a:lnSpc>
              <a:buNone/>
            </a:pPr>
            <a:r>
              <a:rPr lang="en-US" sz="1400" dirty="0">
                <a:solidFill>
                  <a:srgbClr val="000000"/>
                </a:solidFill>
                <a:latin typeface="Times New Roman" panose="02020603050405020304" charset="0"/>
                <a:ea typeface="MiSans" pitchFamily="34" charset="-122"/>
                <a:cs typeface="Times New Roman" panose="02020603050405020304" charset="0"/>
              </a:rPr>
              <a:t>Прорыв в технологии редактирования генов, Китайская академия сельскохозяйственных наук с помощью технологии CRISPR выращивает солеустойчивый рис "Xiaowei" на засоленных землях PH9.1, чтобы добиться урожая му в 400 кг.</a:t>
            </a:r>
            <a:endParaRPr lang="en-US" sz="1400" dirty="0">
              <a:solidFill>
                <a:srgbClr val="000000"/>
              </a:solidFill>
              <a:latin typeface="Times New Roman" panose="02020603050405020304" charset="0"/>
              <a:ea typeface="MiSans" pitchFamily="34" charset="-122"/>
              <a:cs typeface="Times New Roman" panose="02020603050405020304" charset="0"/>
            </a:endParaRPr>
          </a:p>
        </p:txBody>
      </p:sp>
      <p:sp>
        <p:nvSpPr>
          <p:cNvPr id="32" name="Shape 27"/>
          <p:cNvSpPr/>
          <p:nvPr/>
        </p:nvSpPr>
        <p:spPr>
          <a:xfrm rot="10800000">
            <a:off x="11650980" y="6322695"/>
            <a:ext cx="675640" cy="675640"/>
          </a:xfrm>
          <a:prstGeom prst="ellipse">
            <a:avLst/>
          </a:prstGeom>
          <a:gradFill flip="none" rotWithShape="1">
            <a:gsLst>
              <a:gs pos="0">
                <a:srgbClr val="6292D4">
                  <a:alpha val="56000"/>
                </a:srgbClr>
              </a:gs>
              <a:gs pos="27000">
                <a:srgbClr val="6292D4">
                  <a:alpha val="47000"/>
                </a:srgbClr>
              </a:gs>
              <a:gs pos="72000">
                <a:srgbClr val="B3CBF9">
                  <a:alpha val="74000"/>
                </a:srgbClr>
              </a:gs>
              <a:gs pos="100000">
                <a:srgbClr val="B5C7EA">
                  <a:alpha val="34000"/>
                </a:srgbClr>
              </a:gs>
            </a:gsLst>
            <a:lin ang="5400000" scaled="1"/>
          </a:gradFill>
        </p:spPr>
      </p:sp>
      <p:sp>
        <p:nvSpPr>
          <p:cNvPr id="33" name="Text 28"/>
          <p:cNvSpPr/>
          <p:nvPr/>
        </p:nvSpPr>
        <p:spPr>
          <a:xfrm rot="10800000">
            <a:off x="11650980" y="6322695"/>
            <a:ext cx="675640" cy="67564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pic>
        <p:nvPicPr>
          <p:cNvPr id="102" name="图片 101"/>
          <p:cNvPicPr/>
          <p:nvPr/>
        </p:nvPicPr>
        <p:blipFill>
          <a:blip r:embed="rId1"/>
          <a:srcRect l="16963" t="19604" r="10477" b="18316"/>
          <a:stretch>
            <a:fillRect/>
          </a:stretch>
        </p:blipFill>
        <p:spPr>
          <a:xfrm>
            <a:off x="921385" y="1382395"/>
            <a:ext cx="4091940" cy="263144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3" name="图片 102"/>
          <p:cNvPicPr/>
          <p:nvPr/>
        </p:nvPicPr>
        <p:blipFill>
          <a:blip r:embed="rId2"/>
          <a:srcRect l="17817" t="18340" r="8828" b="18182"/>
          <a:stretch>
            <a:fillRect/>
          </a:stretch>
        </p:blipFill>
        <p:spPr>
          <a:xfrm>
            <a:off x="909955" y="4241800"/>
            <a:ext cx="4091940" cy="154495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9000">
              <a:srgbClr val="94B9FF">
                <a:alpha val="52000"/>
              </a:srgbClr>
            </a:gs>
            <a:gs pos="40000">
              <a:srgbClr val="94B9FF">
                <a:alpha val="36000"/>
              </a:srgbClr>
            </a:gs>
            <a:gs pos="62000">
              <a:srgbClr val="94B9FF">
                <a:alpha val="10000"/>
              </a:srgbClr>
            </a:gs>
            <a:gs pos="98000">
              <a:srgbClr val="94B9FF">
                <a:alpha val="50000"/>
              </a:srgb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" descr="https://kimi-img.moonshot.cn/pub/slides/slides_tmpl/image/25-06-01-00:29:53-d0tit0c75iks2gau4ol0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783897" y="2199005"/>
            <a:ext cx="6235700" cy="4343400"/>
          </a:xfrm>
          <a:prstGeom prst="rect">
            <a:avLst/>
          </a:prstGeom>
        </p:spPr>
      </p:pic>
      <p:pic>
        <p:nvPicPr>
          <p:cNvPr id="104" name="图片 103"/>
          <p:cNvPicPr/>
          <p:nvPr/>
        </p:nvPicPr>
        <p:blipFill>
          <a:blip r:embed="rId2"/>
          <a:stretch>
            <a:fillRect/>
          </a:stretch>
        </p:blipFill>
        <p:spPr>
          <a:xfrm>
            <a:off x="5662930" y="2423795"/>
            <a:ext cx="6169025" cy="3910965"/>
          </a:xfrm>
          <a:prstGeom prst="roundRect">
            <a:avLst/>
          </a:prstGeom>
          <a:noFill/>
          <a:ln w="9525">
            <a:noFill/>
          </a:ln>
        </p:spPr>
      </p:pic>
      <p:sp>
        <p:nvSpPr>
          <p:cNvPr id="2" name="Text 0"/>
          <p:cNvSpPr/>
          <p:nvPr/>
        </p:nvSpPr>
        <p:spPr>
          <a:xfrm>
            <a:off x="789940" y="394335"/>
            <a:ext cx="6780530" cy="622935"/>
          </a:xfrm>
          <a:prstGeom prst="rect">
            <a:avLst/>
          </a:prstGeom>
          <a:noFill/>
        </p:spPr>
        <p:txBody>
          <a:bodyPr wrap="square" lIns="91440" tIns="45720" rIns="91440" bIns="4572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800" b="1" dirty="0">
                <a:solidFill>
                  <a:srgbClr val="000000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智慧农业</a:t>
            </a:r>
            <a:endParaRPr lang="en-US" sz="1600" dirty="0"/>
          </a:p>
        </p:txBody>
      </p:sp>
      <p:sp>
        <p:nvSpPr>
          <p:cNvPr id="3" name="Shape 1"/>
          <p:cNvSpPr/>
          <p:nvPr/>
        </p:nvSpPr>
        <p:spPr>
          <a:xfrm>
            <a:off x="260985" y="163195"/>
            <a:ext cx="1071245" cy="553720"/>
          </a:xfrm>
          <a:prstGeom prst="roundRect">
            <a:avLst/>
          </a:prstGeom>
          <a:gradFill flip="none" rotWithShape="1">
            <a:gsLst>
              <a:gs pos="20000">
                <a:srgbClr val="4874CB">
                  <a:alpha val="65000"/>
                </a:srgbClr>
              </a:gs>
              <a:gs pos="43000">
                <a:srgbClr val="4874CB">
                  <a:alpha val="54000"/>
                </a:srgbClr>
              </a:gs>
              <a:gs pos="63000">
                <a:srgbClr val="4874CB">
                  <a:alpha val="16000"/>
                </a:srgbClr>
              </a:gs>
              <a:gs pos="100000">
                <a:srgbClr val="FFFFFF">
                  <a:alpha val="0"/>
                </a:srgbClr>
              </a:gs>
            </a:gsLst>
            <a:lin ang="0" scaled="1"/>
          </a:gradFill>
        </p:spPr>
      </p:sp>
      <p:sp>
        <p:nvSpPr>
          <p:cNvPr id="4" name="Text 2"/>
          <p:cNvSpPr/>
          <p:nvPr/>
        </p:nvSpPr>
        <p:spPr>
          <a:xfrm>
            <a:off x="260985" y="163195"/>
            <a:ext cx="1071245" cy="5537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11485880" y="589915"/>
            <a:ext cx="134620" cy="134620"/>
          </a:xfrm>
          <a:prstGeom prst="ellipse">
            <a:avLst/>
          </a:prstGeom>
          <a:gradFill flip="none" rotWithShape="1">
            <a:gsLst>
              <a:gs pos="20000">
                <a:srgbClr val="4874CB">
                  <a:alpha val="83000"/>
                </a:srgbClr>
              </a:gs>
              <a:gs pos="43000">
                <a:srgbClr val="4874CB">
                  <a:alpha val="72000"/>
                </a:srgbClr>
              </a:gs>
              <a:gs pos="63000">
                <a:srgbClr val="4874CB">
                  <a:alpha val="47000"/>
                </a:srgbClr>
              </a:gs>
              <a:gs pos="100000">
                <a:srgbClr val="FFFFFF">
                  <a:alpha val="47000"/>
                </a:srgbClr>
              </a:gs>
            </a:gsLst>
            <a:lin ang="0" scaled="1"/>
          </a:gradFill>
        </p:spPr>
      </p:sp>
      <p:sp>
        <p:nvSpPr>
          <p:cNvPr id="6" name="Text 4"/>
          <p:cNvSpPr/>
          <p:nvPr/>
        </p:nvSpPr>
        <p:spPr>
          <a:xfrm>
            <a:off x="114858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7" name="Shape 5"/>
          <p:cNvSpPr/>
          <p:nvPr/>
        </p:nvSpPr>
        <p:spPr>
          <a:xfrm>
            <a:off x="11816080" y="589915"/>
            <a:ext cx="134620" cy="134620"/>
          </a:xfrm>
          <a:prstGeom prst="ellipse">
            <a:avLst/>
          </a:prstGeom>
          <a:solidFill>
            <a:srgbClr val="000000">
              <a:alpha val="0"/>
            </a:srgbClr>
          </a:solidFill>
          <a:ln w="19050">
            <a:gradFill flip="none" rotWithShape="1">
              <a:gsLst>
                <a:gs pos="0">
                  <a:srgbClr val="4874CB"/>
                </a:gs>
                <a:gs pos="100000">
                  <a:srgbClr val="4874CB">
                    <a:alpha val="29000"/>
                  </a:srgbClr>
                </a:gs>
              </a:gsLst>
              <a:lin ang="2700000" scaled="1"/>
            </a:gra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118160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11650980" y="589915"/>
            <a:ext cx="134620" cy="134620"/>
          </a:xfrm>
          <a:prstGeom prst="ellipse">
            <a:avLst/>
          </a:prstGeom>
          <a:gradFill flip="none" rotWithShape="1">
            <a:gsLst>
              <a:gs pos="20000">
                <a:srgbClr val="4874CB">
                  <a:alpha val="83000"/>
                </a:srgbClr>
              </a:gs>
              <a:gs pos="43000">
                <a:srgbClr val="4874CB">
                  <a:alpha val="72000"/>
                </a:srgbClr>
              </a:gs>
              <a:gs pos="63000">
                <a:srgbClr val="4874CB">
                  <a:alpha val="47000"/>
                </a:srgbClr>
              </a:gs>
              <a:gs pos="100000">
                <a:srgbClr val="FFFFFF">
                  <a:alpha val="47000"/>
                </a:srgbClr>
              </a:gs>
            </a:gsLst>
            <a:lin ang="0" scaled="1"/>
          </a:gradFill>
        </p:spPr>
      </p:sp>
      <p:sp>
        <p:nvSpPr>
          <p:cNvPr id="10" name="Text 8"/>
          <p:cNvSpPr/>
          <p:nvPr/>
        </p:nvSpPr>
        <p:spPr>
          <a:xfrm>
            <a:off x="116509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 rot="2940000">
            <a:off x="-831215" y="4763770"/>
            <a:ext cx="2465070" cy="2465070"/>
          </a:xfrm>
          <a:prstGeom prst="ellipse">
            <a:avLst/>
          </a:prstGeom>
          <a:gradFill flip="none" rotWithShape="1">
            <a:gsLst>
              <a:gs pos="0">
                <a:srgbClr val="6292D4">
                  <a:alpha val="56000"/>
                </a:srgbClr>
              </a:gs>
              <a:gs pos="47000">
                <a:srgbClr val="6292D4">
                  <a:alpha val="27000"/>
                </a:srgbClr>
              </a:gs>
              <a:gs pos="77000">
                <a:srgbClr val="B3CBF9">
                  <a:alpha val="38000"/>
                </a:srgbClr>
              </a:gs>
              <a:gs pos="100000">
                <a:srgbClr val="D1DCF2">
                  <a:alpha val="0"/>
                </a:srgbClr>
              </a:gs>
            </a:gsLst>
            <a:lin ang="5400000" scaled="1"/>
          </a:gradFill>
        </p:spPr>
      </p:sp>
      <p:sp>
        <p:nvSpPr>
          <p:cNvPr id="12" name="Text 10"/>
          <p:cNvSpPr/>
          <p:nvPr/>
        </p:nvSpPr>
        <p:spPr>
          <a:xfrm rot="2940000">
            <a:off x="-831215" y="4763770"/>
            <a:ext cx="2465070" cy="246507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pic>
        <p:nvPicPr>
          <p:cNvPr id="13" name="Image 0" descr="https://kimi-img.moonshot.cn/pub/slides/slides_tmpl/image/25-06-01-00:29:44-d0tisu475iks2gau4ocg.png"/>
          <p:cNvPicPr>
            <a:picLocks noChangeAspect="1"/>
          </p:cNvPicPr>
          <p:nvPr/>
        </p:nvPicPr>
        <p:blipFill>
          <a:blip r:embed="rId3">
            <a:alphaModFix amt="74000"/>
          </a:blip>
          <a:srcRect t="41588"/>
          <a:stretch>
            <a:fillRect/>
          </a:stretch>
        </p:blipFill>
        <p:spPr>
          <a:xfrm>
            <a:off x="5211445" y="0"/>
            <a:ext cx="7380605" cy="2425065"/>
          </a:xfrm>
          <a:prstGeom prst="rect">
            <a:avLst/>
          </a:prstGeom>
        </p:spPr>
      </p:pic>
      <p:sp>
        <p:nvSpPr>
          <p:cNvPr id="15" name="Shape 11"/>
          <p:cNvSpPr/>
          <p:nvPr/>
        </p:nvSpPr>
        <p:spPr>
          <a:xfrm>
            <a:off x="592455" y="3766185"/>
            <a:ext cx="6370320" cy="2132965"/>
          </a:xfrm>
          <a:prstGeom prst="roundRect">
            <a:avLst>
              <a:gd name="adj" fmla="val 14279"/>
            </a:avLst>
          </a:prstGeom>
          <a:gradFill flip="none" rotWithShape="1">
            <a:gsLst>
              <a:gs pos="0">
                <a:srgbClr val="F6F8FD"/>
              </a:gs>
              <a:gs pos="100000">
                <a:srgbClr val="DAE3F5"/>
              </a:gs>
            </a:gsLst>
            <a:lin ang="5400000" scaled="1"/>
          </a:gradFill>
          <a:effectLst>
            <a:outerShdw blurRad="152400" dist="26941" dir="2700000" algn="bl" rotWithShape="0">
              <a:srgbClr val="000000">
                <a:alpha val="32941"/>
              </a:srgbClr>
            </a:outerShdw>
          </a:effectLst>
        </p:spPr>
      </p:sp>
      <p:sp>
        <p:nvSpPr>
          <p:cNvPr id="16" name="Text 12"/>
          <p:cNvSpPr/>
          <p:nvPr/>
        </p:nvSpPr>
        <p:spPr>
          <a:xfrm>
            <a:off x="592455" y="3766185"/>
            <a:ext cx="6370320" cy="2132965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7" name="Shape 13"/>
          <p:cNvSpPr/>
          <p:nvPr/>
        </p:nvSpPr>
        <p:spPr>
          <a:xfrm>
            <a:off x="581025" y="1508125"/>
            <a:ext cx="6370320" cy="2071370"/>
          </a:xfrm>
          <a:prstGeom prst="roundRect">
            <a:avLst>
              <a:gd name="adj" fmla="val 14279"/>
            </a:avLst>
          </a:prstGeom>
          <a:gradFill flip="none" rotWithShape="1">
            <a:gsLst>
              <a:gs pos="0">
                <a:srgbClr val="F6F8FD"/>
              </a:gs>
              <a:gs pos="100000">
                <a:srgbClr val="DAE3F5"/>
              </a:gs>
            </a:gsLst>
            <a:lin ang="5400000" scaled="1"/>
          </a:gradFill>
          <a:effectLst>
            <a:outerShdw blurRad="152400" dist="26941" dir="2700000" algn="bl" rotWithShape="0">
              <a:srgbClr val="000000">
                <a:alpha val="32941"/>
              </a:srgbClr>
            </a:outerShdw>
          </a:effectLst>
        </p:spPr>
      </p:sp>
      <p:sp>
        <p:nvSpPr>
          <p:cNvPr id="18" name="Text 14"/>
          <p:cNvSpPr/>
          <p:nvPr/>
        </p:nvSpPr>
        <p:spPr>
          <a:xfrm>
            <a:off x="592455" y="1508125"/>
            <a:ext cx="6370320" cy="207137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9" name="Shape 15"/>
          <p:cNvSpPr/>
          <p:nvPr/>
        </p:nvSpPr>
        <p:spPr>
          <a:xfrm>
            <a:off x="759460" y="1566337"/>
            <a:ext cx="4964861" cy="478893"/>
          </a:xfrm>
          <a:prstGeom prst="rect">
            <a:avLst/>
          </a:prstGeom>
          <a:solidFill>
            <a:srgbClr val="000000">
              <a:alpha val="0"/>
            </a:srgbClr>
          </a:solidFill>
        </p:spPr>
      </p:sp>
      <p:sp>
        <p:nvSpPr>
          <p:cNvPr id="20" name="Text 16"/>
          <p:cNvSpPr/>
          <p:nvPr/>
        </p:nvSpPr>
        <p:spPr>
          <a:xfrm>
            <a:off x="759460" y="1566337"/>
            <a:ext cx="4964861" cy="478893"/>
          </a:xfrm>
          <a:prstGeom prst="rect">
            <a:avLst/>
          </a:prstGeom>
          <a:noFill/>
        </p:spPr>
        <p:txBody>
          <a:bodyPr wrap="square" lIns="46863" tIns="90043" rIns="90043" bIns="46863" rtlCol="0" anchor="b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800" dirty="0">
                <a:solidFill>
                  <a:srgbClr val="678DD3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极飞系统应用</a:t>
            </a:r>
            <a:endParaRPr lang="en-US" sz="1600" dirty="0"/>
          </a:p>
        </p:txBody>
      </p:sp>
      <p:sp>
        <p:nvSpPr>
          <p:cNvPr id="21" name="Text 17"/>
          <p:cNvSpPr/>
          <p:nvPr/>
        </p:nvSpPr>
        <p:spPr>
          <a:xfrm>
            <a:off x="803275" y="2079625"/>
            <a:ext cx="5988050" cy="1181100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1400" dirty="0">
                <a:solidFill>
                  <a:srgbClr val="000000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极飞科技智慧农业系统覆盖1.2亿亩耕地，无人机植保使农药使用量降低30%，为全球粮食安全提供中国方案。</a:t>
            </a:r>
            <a:endParaRPr lang="en-US" sz="1400" dirty="0">
              <a:solidFill>
                <a:srgbClr val="000000"/>
              </a:solidFill>
              <a:latin typeface="MiSans" pitchFamily="34" charset="-122"/>
              <a:ea typeface="MiSans" pitchFamily="34" charset="-122"/>
              <a:cs typeface="MiSans" pitchFamily="34" charset="-120"/>
            </a:endParaRPr>
          </a:p>
        </p:txBody>
      </p:sp>
      <p:sp>
        <p:nvSpPr>
          <p:cNvPr id="22" name="Shape 18"/>
          <p:cNvSpPr/>
          <p:nvPr/>
        </p:nvSpPr>
        <p:spPr>
          <a:xfrm>
            <a:off x="1749849" y="3858052"/>
            <a:ext cx="4964861" cy="478893"/>
          </a:xfrm>
          <a:prstGeom prst="rect">
            <a:avLst/>
          </a:prstGeom>
          <a:solidFill>
            <a:srgbClr val="000000">
              <a:alpha val="0"/>
            </a:srgbClr>
          </a:solidFill>
        </p:spPr>
      </p:sp>
      <p:sp>
        <p:nvSpPr>
          <p:cNvPr id="23" name="Text 19"/>
          <p:cNvSpPr/>
          <p:nvPr/>
        </p:nvSpPr>
        <p:spPr>
          <a:xfrm>
            <a:off x="1749849" y="3858052"/>
            <a:ext cx="4964861" cy="478893"/>
          </a:xfrm>
          <a:prstGeom prst="rect">
            <a:avLst/>
          </a:prstGeom>
          <a:noFill/>
        </p:spPr>
        <p:txBody>
          <a:bodyPr wrap="square" lIns="46863" tIns="90043" rIns="90043" bIns="46863" rtlCol="0" anchor="b"/>
          <a:lstStyle/>
          <a:p>
            <a:pPr marL="0" indent="0" algn="r">
              <a:lnSpc>
                <a:spcPct val="100000"/>
              </a:lnSpc>
              <a:buNone/>
            </a:pPr>
            <a:r>
              <a:rPr lang="en-US" sz="1800" dirty="0">
                <a:solidFill>
                  <a:srgbClr val="678DD3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农业智能化发展</a:t>
            </a:r>
            <a:endParaRPr lang="en-US" sz="1600" dirty="0"/>
          </a:p>
        </p:txBody>
      </p:sp>
      <p:sp>
        <p:nvSpPr>
          <p:cNvPr id="24" name="Text 20"/>
          <p:cNvSpPr/>
          <p:nvPr/>
        </p:nvSpPr>
        <p:spPr>
          <a:xfrm>
            <a:off x="772795" y="4362450"/>
            <a:ext cx="5987415" cy="1181100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1400" dirty="0">
                <a:solidFill>
                  <a:srgbClr val="000000"/>
                </a:solidFill>
                <a:latin typeface="Times New Roman" panose="02020603050405020304" charset="0"/>
                <a:ea typeface="MiSans" pitchFamily="34" charset="-122"/>
                <a:cs typeface="Times New Roman" panose="02020603050405020304" charset="0"/>
              </a:rPr>
              <a:t>Интеллектуальная сельскохозяйственная система Jiffy Tech охватывает 120 миллионов акров пахотных земель, а защита растений с помощью беспилотников сокращает использование пестицидов на 30%, обеспечивая китайское решение для глобальной продовольственной безопасности.</a:t>
            </a:r>
            <a:endParaRPr lang="en-US" sz="1400" dirty="0">
              <a:solidFill>
                <a:srgbClr val="000000"/>
              </a:solidFill>
              <a:latin typeface="Times New Roman" panose="02020603050405020304" charset="0"/>
              <a:ea typeface="MiSans" pitchFamily="34" charset="-122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9000">
              <a:srgbClr val="94B9FF">
                <a:alpha val="0"/>
              </a:srgbClr>
            </a:gs>
            <a:gs pos="40000">
              <a:srgbClr val="94B9FF">
                <a:alpha val="10000"/>
              </a:srgbClr>
            </a:gs>
            <a:gs pos="63000">
              <a:srgbClr val="94B9FF">
                <a:alpha val="9000"/>
              </a:srgbClr>
            </a:gs>
            <a:gs pos="84000">
              <a:srgbClr val="94B9FF">
                <a:alpha val="45000"/>
              </a:srgbClr>
            </a:gs>
          </a:gsLst>
          <a:lin ang="6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6-01-00:29:41-d0tistc75iks2gau4oag.png"/>
          <p:cNvPicPr>
            <a:picLocks noChangeAspect="1"/>
          </p:cNvPicPr>
          <p:nvPr/>
        </p:nvPicPr>
        <p:blipFill>
          <a:blip r:embed="rId1"/>
          <a:srcRect l="20060" t="9520" b="9520"/>
          <a:stretch>
            <a:fillRect/>
          </a:stretch>
        </p:blipFill>
        <p:spPr>
          <a:xfrm>
            <a:off x="3559810" y="0"/>
            <a:ext cx="6771640" cy="6858000"/>
          </a:xfrm>
          <a:prstGeom prst="rect">
            <a:avLst/>
          </a:prstGeom>
        </p:spPr>
      </p:pic>
      <p:pic>
        <p:nvPicPr>
          <p:cNvPr id="3" name="Image 1" descr="https://kimi-img.moonshot.cn/pub/slides/slides_tmpl/image/25-06-01-00:29:45-d0tisuc75iks2gau4od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3620" y="2388552"/>
            <a:ext cx="1600200" cy="1651000"/>
          </a:xfrm>
          <a:prstGeom prst="rect">
            <a:avLst/>
          </a:prstGeom>
        </p:spPr>
      </p:pic>
      <p:sp>
        <p:nvSpPr>
          <p:cNvPr id="4" name="Shape 0"/>
          <p:cNvSpPr/>
          <p:nvPr/>
        </p:nvSpPr>
        <p:spPr>
          <a:xfrm>
            <a:off x="1504315" y="2848610"/>
            <a:ext cx="1320165" cy="1334770"/>
          </a:xfrm>
          <a:prstGeom prst="ellipse">
            <a:avLst/>
          </a:prstGeom>
          <a:solidFill>
            <a:srgbClr val="FFFFFF"/>
          </a:solidFill>
        </p:spPr>
      </p:sp>
      <p:sp>
        <p:nvSpPr>
          <p:cNvPr id="5" name="Text 1"/>
          <p:cNvSpPr/>
          <p:nvPr/>
        </p:nvSpPr>
        <p:spPr>
          <a:xfrm>
            <a:off x="1504315" y="2848610"/>
            <a:ext cx="1320165" cy="133477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6" name="Shape 2"/>
          <p:cNvSpPr/>
          <p:nvPr/>
        </p:nvSpPr>
        <p:spPr>
          <a:xfrm>
            <a:off x="1509395" y="2843530"/>
            <a:ext cx="1320165" cy="1334770"/>
          </a:xfrm>
          <a:prstGeom prst="ellipse">
            <a:avLst/>
          </a:prstGeom>
          <a:gradFill flip="none" rotWithShape="1">
            <a:gsLst>
              <a:gs pos="2000">
                <a:srgbClr val="D1DCF2">
                  <a:alpha val="83000"/>
                </a:srgbClr>
              </a:gs>
              <a:gs pos="55000">
                <a:srgbClr val="4874CB">
                  <a:alpha val="69000"/>
                </a:srgbClr>
              </a:gs>
              <a:gs pos="100000">
                <a:srgbClr val="345FB6"/>
              </a:gs>
            </a:gsLst>
            <a:path path="circle">
              <a:fillToRect r="100000" b="100000"/>
            </a:path>
            <a:tileRect l="-100000" t="-100000"/>
          </a:gradFill>
          <a:effectLst>
            <a:outerShdw blurRad="304800" dist="184847" dir="2700000" algn="bl" rotWithShape="0">
              <a:srgbClr val="2E54A1">
                <a:alpha val="23922"/>
              </a:srgbClr>
            </a:outerShdw>
          </a:effectLst>
        </p:spPr>
      </p:sp>
      <p:sp>
        <p:nvSpPr>
          <p:cNvPr id="7" name="Text 3"/>
          <p:cNvSpPr/>
          <p:nvPr/>
        </p:nvSpPr>
        <p:spPr>
          <a:xfrm>
            <a:off x="1509395" y="2843530"/>
            <a:ext cx="1320165" cy="133477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8" name="Text 4"/>
          <p:cNvSpPr/>
          <p:nvPr/>
        </p:nvSpPr>
        <p:spPr>
          <a:xfrm>
            <a:off x="1504315" y="3018790"/>
            <a:ext cx="1320165" cy="993140"/>
          </a:xfrm>
          <a:prstGeom prst="rect">
            <a:avLst/>
          </a:prstGeom>
          <a:noFill/>
        </p:spPr>
        <p:txBody>
          <a:bodyPr wrap="square" lIns="91440" tIns="45720" rIns="91440" bIns="4572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4800" b="1" dirty="0">
                <a:solidFill>
                  <a:srgbClr val="FFFFFF"/>
                </a:solidFill>
                <a:latin typeface="Arial Black" panose="020B0A04020102020204" pitchFamily="34" charset="0"/>
                <a:ea typeface="Arial Black" panose="020B0A04020102020204" pitchFamily="34" charset="-122"/>
                <a:cs typeface="Arial Black" panose="020B0A04020102020204" pitchFamily="34" charset="-120"/>
              </a:rPr>
              <a:t>05</a:t>
            </a:r>
            <a:endParaRPr lang="en-US" sz="1600" dirty="0"/>
          </a:p>
        </p:txBody>
      </p:sp>
      <p:sp>
        <p:nvSpPr>
          <p:cNvPr id="9" name="Text 5"/>
          <p:cNvSpPr/>
          <p:nvPr/>
        </p:nvSpPr>
        <p:spPr>
          <a:xfrm>
            <a:off x="2830195" y="3110865"/>
            <a:ext cx="9072880" cy="70675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4000" b="1" dirty="0">
                <a:solidFill>
                  <a:srgbClr val="4874CB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大科学开放创新 科技合作世界共赢</a:t>
            </a:r>
            <a:endParaRPr lang="en-US" sz="1600" dirty="0"/>
          </a:p>
        </p:txBody>
      </p:sp>
      <p:sp>
        <p:nvSpPr>
          <p:cNvPr id="10" name="Text 6"/>
          <p:cNvSpPr/>
          <p:nvPr/>
        </p:nvSpPr>
        <p:spPr>
          <a:xfrm>
            <a:off x="3152775" y="3747135"/>
            <a:ext cx="8497570" cy="4603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1600" b="1" dirty="0">
                <a:solidFill>
                  <a:srgbClr val="000000"/>
                </a:solidFill>
                <a:latin typeface="Times New Roman" panose="02020603050405020304" charset="0"/>
                <a:ea typeface="MiSans" pitchFamily="34" charset="-122"/>
                <a:cs typeface="Times New Roman" panose="02020603050405020304" charset="0"/>
              </a:rPr>
              <a:t>Большая наука Открытые инновации Научно-техническое сотрудничество Мир Win-Win</a:t>
            </a:r>
            <a:endParaRPr lang="en-US" sz="1600" b="1" dirty="0">
              <a:solidFill>
                <a:srgbClr val="000000"/>
              </a:solidFill>
              <a:latin typeface="Times New Roman" panose="02020603050405020304" charset="0"/>
              <a:ea typeface="MiSans" pitchFamily="34" charset="-122"/>
              <a:cs typeface="Times New Roman" panose="02020603050405020304" charset="0"/>
            </a:endParaRPr>
          </a:p>
        </p:txBody>
      </p:sp>
      <p:sp>
        <p:nvSpPr>
          <p:cNvPr id="11" name="Text 7"/>
          <p:cNvSpPr/>
          <p:nvPr/>
        </p:nvSpPr>
        <p:spPr>
          <a:xfrm>
            <a:off x="3142615" y="2188845"/>
            <a:ext cx="8497570" cy="73144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  <a:scene3d>
              <a:camera prst="orthographicFront"/>
              <a:lightRig rig="threePt" dir="t"/>
            </a:scene3d>
          </a:bodyPr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  <a:ea typeface="Arial Black" panose="020B0A04020102020204" pitchFamily="34" charset="-122"/>
                <a:cs typeface="Arial Black" panose="020B0A04020102020204" pitchFamily="34" charset="-120"/>
              </a:rPr>
              <a:t>PART 05</a:t>
            </a:r>
            <a:endParaRPr lang="en-US" sz="32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ial Black" panose="020B0A04020102020204" pitchFamily="34" charset="0"/>
              <a:ea typeface="Arial Black" panose="020B0A04020102020204" pitchFamily="34" charset="-122"/>
              <a:cs typeface="Arial Black" panose="020B0A04020102020204" pitchFamily="34" charset="-120"/>
            </a:endParaRPr>
          </a:p>
        </p:txBody>
      </p:sp>
      <p:pic>
        <p:nvPicPr>
          <p:cNvPr id="12" name="Image 2" descr="https://kimi-img.moonshot.cn/pub/slides/slides_tmpl/image/25-06-01-00:29:35-d0tisrs75iks2gau4o8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460000">
            <a:off x="9391650" y="613410"/>
            <a:ext cx="4236720" cy="1689100"/>
          </a:xfrm>
          <a:prstGeom prst="rect">
            <a:avLst/>
          </a:prstGeom>
        </p:spPr>
      </p:pic>
      <p:sp>
        <p:nvSpPr>
          <p:cNvPr id="13" name="Shape 8"/>
          <p:cNvSpPr/>
          <p:nvPr/>
        </p:nvSpPr>
        <p:spPr>
          <a:xfrm rot="7680000">
            <a:off x="9137650" y="5888355"/>
            <a:ext cx="430530" cy="430530"/>
          </a:xfrm>
          <a:prstGeom prst="ellipse">
            <a:avLst/>
          </a:prstGeom>
          <a:gradFill flip="none" rotWithShape="1">
            <a:gsLst>
              <a:gs pos="0">
                <a:srgbClr val="D1DCF2">
                  <a:alpha val="14000"/>
                </a:srgbClr>
              </a:gs>
              <a:gs pos="22000">
                <a:srgbClr val="6389D3">
                  <a:alpha val="47000"/>
                </a:srgbClr>
              </a:gs>
              <a:gs pos="45000">
                <a:srgbClr val="6389D3">
                  <a:alpha val="83000"/>
                </a:srgbClr>
              </a:gs>
              <a:gs pos="66000">
                <a:srgbClr val="6389D3">
                  <a:alpha val="87000"/>
                </a:srgbClr>
              </a:gs>
            </a:gsLst>
            <a:lin ang="5400000" scaled="1"/>
          </a:gradFill>
        </p:spPr>
      </p:sp>
      <p:sp>
        <p:nvSpPr>
          <p:cNvPr id="14" name="Text 9"/>
          <p:cNvSpPr/>
          <p:nvPr/>
        </p:nvSpPr>
        <p:spPr>
          <a:xfrm rot="7680000">
            <a:off x="9137650" y="5888355"/>
            <a:ext cx="430530" cy="43053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5" name="Shape 10"/>
          <p:cNvSpPr/>
          <p:nvPr/>
        </p:nvSpPr>
        <p:spPr>
          <a:xfrm rot="4020000">
            <a:off x="9440545" y="886460"/>
            <a:ext cx="219075" cy="219075"/>
          </a:xfrm>
          <a:prstGeom prst="ellipse">
            <a:avLst/>
          </a:prstGeom>
          <a:gradFill flip="none" rotWithShape="1">
            <a:gsLst>
              <a:gs pos="0">
                <a:srgbClr val="D1DCF2">
                  <a:alpha val="14000"/>
                </a:srgbClr>
              </a:gs>
              <a:gs pos="22000">
                <a:srgbClr val="6389D3">
                  <a:alpha val="41000"/>
                </a:srgbClr>
              </a:gs>
              <a:gs pos="45000">
                <a:srgbClr val="6389D3">
                  <a:alpha val="67000"/>
                </a:srgbClr>
              </a:gs>
              <a:gs pos="66000">
                <a:srgbClr val="6389D3">
                  <a:alpha val="76000"/>
                </a:srgbClr>
              </a:gs>
            </a:gsLst>
            <a:lin ang="5400000" scaled="1"/>
          </a:gradFill>
        </p:spPr>
      </p:sp>
      <p:sp>
        <p:nvSpPr>
          <p:cNvPr id="16" name="Text 11"/>
          <p:cNvSpPr/>
          <p:nvPr/>
        </p:nvSpPr>
        <p:spPr>
          <a:xfrm rot="4020000">
            <a:off x="9440545" y="886460"/>
            <a:ext cx="219075" cy="219075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9000">
              <a:srgbClr val="94B9FF">
                <a:alpha val="38000"/>
              </a:srgbClr>
            </a:gs>
            <a:gs pos="38000">
              <a:srgbClr val="94B9FF">
                <a:alpha val="43000"/>
              </a:srgbClr>
            </a:gs>
            <a:gs pos="72000">
              <a:srgbClr val="94B9FF">
                <a:alpha val="12000"/>
              </a:srgbClr>
            </a:gs>
            <a:gs pos="100000">
              <a:srgbClr val="94B9FF">
                <a:alpha val="58000"/>
              </a:srgbClr>
            </a:gs>
          </a:gsLst>
          <a:lin ang="3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6-01-00:29:44-d0tisu475iks2gau4ocg.png"/>
          <p:cNvPicPr>
            <a:picLocks noChangeAspect="1"/>
          </p:cNvPicPr>
          <p:nvPr/>
        </p:nvPicPr>
        <p:blipFill>
          <a:blip r:embed="rId1">
            <a:alphaModFix amt="74000"/>
          </a:blip>
          <a:srcRect t="41588"/>
          <a:stretch>
            <a:fillRect/>
          </a:stretch>
        </p:blipFill>
        <p:spPr>
          <a:xfrm>
            <a:off x="448310" y="0"/>
            <a:ext cx="7380605" cy="2425065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-635" y="1473835"/>
            <a:ext cx="12192635" cy="1571625"/>
          </a:xfrm>
          <a:prstGeom prst="rect">
            <a:avLst/>
          </a:prstGeom>
          <a:gradFill flip="none" rotWithShape="1">
            <a:gsLst>
              <a:gs pos="42000">
                <a:srgbClr val="92ABDF">
                  <a:alpha val="81000"/>
                </a:srgbClr>
              </a:gs>
              <a:gs pos="100000">
                <a:srgbClr val="4874CB">
                  <a:alpha val="72000"/>
                </a:srgbClr>
              </a:gs>
            </a:gsLst>
            <a:lin ang="0" scaled="1"/>
          </a:gradFill>
        </p:spPr>
      </p:sp>
      <p:sp>
        <p:nvSpPr>
          <p:cNvPr id="4" name="Text 1"/>
          <p:cNvSpPr/>
          <p:nvPr/>
        </p:nvSpPr>
        <p:spPr>
          <a:xfrm>
            <a:off x="-635" y="1473835"/>
            <a:ext cx="12192635" cy="1571625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5" name="Text 2"/>
          <p:cNvSpPr/>
          <p:nvPr/>
        </p:nvSpPr>
        <p:spPr>
          <a:xfrm>
            <a:off x="7697470" y="1614805"/>
            <a:ext cx="4661535" cy="1330960"/>
          </a:xfrm>
          <a:prstGeom prst="rect">
            <a:avLst/>
          </a:prstGeom>
          <a:noFill/>
        </p:spPr>
        <p:txBody>
          <a:bodyPr wrap="square" lIns="91440" tIns="45720" rIns="91440" bIns="4572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3600" b="1" dirty="0">
                <a:solidFill>
                  <a:srgbClr val="FFFFF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参与国际大科学计划</a:t>
            </a:r>
            <a:endParaRPr lang="en-US" sz="1600" dirty="0"/>
          </a:p>
        </p:txBody>
      </p:sp>
      <p:sp>
        <p:nvSpPr>
          <p:cNvPr id="6" name="Shape 3"/>
          <p:cNvSpPr/>
          <p:nvPr/>
        </p:nvSpPr>
        <p:spPr>
          <a:xfrm>
            <a:off x="6538375" y="3776772"/>
            <a:ext cx="4964861" cy="478893"/>
          </a:xfrm>
          <a:prstGeom prst="rect">
            <a:avLst/>
          </a:prstGeom>
          <a:solidFill>
            <a:srgbClr val="000000">
              <a:alpha val="0"/>
            </a:srgbClr>
          </a:solidFill>
        </p:spPr>
      </p:sp>
      <p:sp>
        <p:nvSpPr>
          <p:cNvPr id="7" name="Text 4"/>
          <p:cNvSpPr/>
          <p:nvPr/>
        </p:nvSpPr>
        <p:spPr>
          <a:xfrm>
            <a:off x="6538375" y="3559602"/>
            <a:ext cx="4964861" cy="478893"/>
          </a:xfrm>
          <a:prstGeom prst="rect">
            <a:avLst/>
          </a:prstGeom>
          <a:noFill/>
        </p:spPr>
        <p:txBody>
          <a:bodyPr wrap="square" lIns="46863" tIns="90043" rIns="90043" bIns="46863" rtlCol="0" anchor="b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000" dirty="0">
                <a:solidFill>
                  <a:srgbClr val="5A7DD4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Проекты международного сотрудничества</a:t>
            </a:r>
            <a:endParaRPr lang="en-US" sz="2000" dirty="0">
              <a:solidFill>
                <a:srgbClr val="5A7DD4"/>
              </a:solidFill>
              <a:latin typeface="Arial" panose="020B0604020202020204" pitchFamily="34" charset="0"/>
              <a:ea typeface="Arial" panose="020B0604020202020204" pitchFamily="34" charset="-122"/>
              <a:cs typeface="Arial" panose="020B0604020202020204" pitchFamily="34" charset="-120"/>
            </a:endParaRPr>
          </a:p>
        </p:txBody>
      </p:sp>
      <p:sp>
        <p:nvSpPr>
          <p:cNvPr id="8" name="Text 5"/>
          <p:cNvSpPr/>
          <p:nvPr/>
        </p:nvSpPr>
        <p:spPr>
          <a:xfrm>
            <a:off x="6324600" y="4088130"/>
            <a:ext cx="5542915" cy="2149475"/>
          </a:xfrm>
          <a:prstGeom prst="rect">
            <a:avLst/>
          </a:prstGeom>
          <a:noFill/>
        </p:spPr>
        <p:txBody>
          <a:bodyPr wrap="square" lIns="0" tIns="0" rIns="0" bIns="46990" rtlCol="0" anchor="t"/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1400" dirty="0">
                <a:solidFill>
                  <a:srgbClr val="000000"/>
                </a:solidFill>
                <a:latin typeface="Times New Roman" panose="02020603050405020304" charset="0"/>
                <a:ea typeface="MiSans" pitchFamily="34" charset="-122"/>
                <a:cs typeface="Times New Roman" panose="02020603050405020304" charset="0"/>
              </a:rPr>
              <a:t>Китай принимает активное участие в 32 крупных международных научных программах, включая Международный термоядерный экспериментальный реактор (ITER) и радиотелескоп Square Kilometre Array (SKA); FAST, "глаз в небе", был открыт для наблюдения всему миру; а разработанный самостоятельно полностью сверхпроводящий токамак достиг температуры 120 миллионов градусов плазмы в течение 403 секунд.</a:t>
            </a:r>
            <a:endParaRPr lang="en-US" sz="1400" dirty="0">
              <a:solidFill>
                <a:srgbClr val="000000"/>
              </a:solidFill>
              <a:latin typeface="Times New Roman" panose="02020603050405020304" charset="0"/>
              <a:ea typeface="MiSans" pitchFamily="34" charset="-122"/>
              <a:cs typeface="Times New Roman" panose="02020603050405020304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665480" y="4464050"/>
            <a:ext cx="4965065" cy="1616075"/>
          </a:xfrm>
          <a:prstGeom prst="rect">
            <a:avLst/>
          </a:prstGeom>
          <a:noFill/>
        </p:spPr>
        <p:txBody>
          <a:bodyPr wrap="square" lIns="0" tIns="0" rIns="0" bIns="46990" rtlCol="0" anchor="t"/>
          <a:lstStyle/>
          <a:p>
            <a:pPr marL="0" algn="l">
              <a:lnSpc>
                <a:spcPct val="150000"/>
              </a:lnSpc>
              <a:buClrTx/>
              <a:buSzTx/>
              <a:buFontTx/>
              <a:buNone/>
            </a:pPr>
            <a:r>
              <a:rPr lang="en-US" sz="1400" dirty="0">
                <a:solidFill>
                  <a:srgbClr val="000000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中国深度参与国际热核聚变实验堆（ITER）、平方公里阵列射电望远镜（SKA）等32项国际大科学计划，天眼FAST向全球开放观测、自主研发的“全超导托卡马克装置”实现1.2亿度等离子体运行403秒。</a:t>
            </a:r>
            <a:endParaRPr lang="en-US" sz="1400" dirty="0">
              <a:solidFill>
                <a:srgbClr val="000000"/>
              </a:solidFill>
              <a:latin typeface="MiSans" pitchFamily="34" charset="-122"/>
              <a:ea typeface="MiSans" pitchFamily="34" charset="-122"/>
              <a:cs typeface="MiSans" pitchFamily="34" charset="-120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665269" y="3776772"/>
            <a:ext cx="4964861" cy="478893"/>
          </a:xfrm>
          <a:prstGeom prst="rect">
            <a:avLst/>
          </a:prstGeom>
          <a:solidFill>
            <a:srgbClr val="000000">
              <a:alpha val="0"/>
            </a:srgbClr>
          </a:solidFill>
        </p:spPr>
      </p:sp>
      <p:sp>
        <p:nvSpPr>
          <p:cNvPr id="11" name="Text 8"/>
          <p:cNvSpPr/>
          <p:nvPr/>
        </p:nvSpPr>
        <p:spPr>
          <a:xfrm>
            <a:off x="665269" y="3616752"/>
            <a:ext cx="4964861" cy="478893"/>
          </a:xfrm>
          <a:prstGeom prst="rect">
            <a:avLst/>
          </a:prstGeom>
          <a:noFill/>
        </p:spPr>
        <p:txBody>
          <a:bodyPr wrap="square" lIns="46863" tIns="90043" rIns="90043" bIns="46863" rtlCol="0" anchor="b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800" dirty="0">
                <a:solidFill>
                  <a:srgbClr val="5A7DD4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国际合作项目</a:t>
            </a:r>
            <a:endParaRPr lang="en-US" sz="1600" dirty="0"/>
          </a:p>
        </p:txBody>
      </p:sp>
      <p:sp>
        <p:nvSpPr>
          <p:cNvPr id="12" name="Shape 9"/>
          <p:cNvSpPr/>
          <p:nvPr/>
        </p:nvSpPr>
        <p:spPr>
          <a:xfrm>
            <a:off x="6083618" y="3559493"/>
            <a:ext cx="0" cy="2532924"/>
          </a:xfrm>
          <a:prstGeom prst="line">
            <a:avLst/>
          </a:prstGeom>
          <a:noFill/>
          <a:ln w="19050">
            <a:gradFill flip="none" rotWithShape="1">
              <a:gsLst>
                <a:gs pos="10000">
                  <a:srgbClr val="4874CB">
                    <a:alpha val="0"/>
                  </a:srgbClr>
                </a:gs>
                <a:gs pos="50000">
                  <a:srgbClr val="4874CB">
                    <a:alpha val="50000"/>
                  </a:srgbClr>
                </a:gs>
                <a:gs pos="90000">
                  <a:srgbClr val="4874CB">
                    <a:alpha val="0"/>
                  </a:srgbClr>
                </a:gs>
              </a:gsLst>
              <a:lin ang="16200000" scaled="1"/>
            </a:gradFill>
            <a:prstDash val="solid"/>
            <a:headEnd type="none"/>
            <a:tailEnd type="none"/>
          </a:ln>
        </p:spPr>
      </p:sp>
      <p:sp>
        <p:nvSpPr>
          <p:cNvPr id="13" name="Shape 10"/>
          <p:cNvSpPr/>
          <p:nvPr/>
        </p:nvSpPr>
        <p:spPr>
          <a:xfrm>
            <a:off x="565785" y="445135"/>
            <a:ext cx="134620" cy="134620"/>
          </a:xfrm>
          <a:prstGeom prst="ellipse">
            <a:avLst/>
          </a:prstGeom>
          <a:gradFill flip="none" rotWithShape="1">
            <a:gsLst>
              <a:gs pos="20000">
                <a:srgbClr val="4874CB">
                  <a:alpha val="61000"/>
                </a:srgbClr>
              </a:gs>
              <a:gs pos="43000">
                <a:srgbClr val="4874CB">
                  <a:alpha val="65000"/>
                </a:srgbClr>
              </a:gs>
              <a:gs pos="63000">
                <a:srgbClr val="4874CB">
                  <a:alpha val="47000"/>
                </a:srgbClr>
              </a:gs>
              <a:gs pos="100000">
                <a:srgbClr val="FFFFFF">
                  <a:alpha val="47000"/>
                </a:srgbClr>
              </a:gs>
            </a:gsLst>
            <a:lin ang="0" scaled="1"/>
          </a:gradFill>
        </p:spPr>
      </p:sp>
      <p:sp>
        <p:nvSpPr>
          <p:cNvPr id="14" name="Text 11"/>
          <p:cNvSpPr/>
          <p:nvPr/>
        </p:nvSpPr>
        <p:spPr>
          <a:xfrm>
            <a:off x="565785" y="44513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5" name="Shape 12"/>
          <p:cNvSpPr/>
          <p:nvPr/>
        </p:nvSpPr>
        <p:spPr>
          <a:xfrm>
            <a:off x="895985" y="445135"/>
            <a:ext cx="134620" cy="134620"/>
          </a:xfrm>
          <a:prstGeom prst="ellipse">
            <a:avLst/>
          </a:prstGeom>
          <a:solidFill>
            <a:srgbClr val="000000">
              <a:alpha val="0"/>
            </a:srgbClr>
          </a:solidFill>
          <a:ln w="19050">
            <a:gradFill flip="none" rotWithShape="1">
              <a:gsLst>
                <a:gs pos="0">
                  <a:srgbClr val="4874CB">
                    <a:alpha val="90000"/>
                  </a:srgbClr>
                </a:gs>
                <a:gs pos="100000">
                  <a:srgbClr val="4874CB">
                    <a:alpha val="29000"/>
                  </a:srgbClr>
                </a:gs>
              </a:gsLst>
              <a:lin ang="2700000" scaled="1"/>
            </a:gradFill>
            <a:prstDash val="solid"/>
          </a:ln>
        </p:spPr>
      </p:sp>
      <p:sp>
        <p:nvSpPr>
          <p:cNvPr id="16" name="Text 13"/>
          <p:cNvSpPr/>
          <p:nvPr/>
        </p:nvSpPr>
        <p:spPr>
          <a:xfrm>
            <a:off x="895985" y="44513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7" name="Shape 14"/>
          <p:cNvSpPr/>
          <p:nvPr/>
        </p:nvSpPr>
        <p:spPr>
          <a:xfrm>
            <a:off x="730885" y="445135"/>
            <a:ext cx="134620" cy="134620"/>
          </a:xfrm>
          <a:prstGeom prst="ellipse">
            <a:avLst/>
          </a:prstGeom>
          <a:gradFill flip="none" rotWithShape="1">
            <a:gsLst>
              <a:gs pos="20000">
                <a:srgbClr val="4874CB">
                  <a:alpha val="65000"/>
                </a:srgbClr>
              </a:gs>
              <a:gs pos="43000">
                <a:srgbClr val="4874CB">
                  <a:alpha val="58000"/>
                </a:srgbClr>
              </a:gs>
              <a:gs pos="63000">
                <a:srgbClr val="4874CB">
                  <a:alpha val="47000"/>
                </a:srgbClr>
              </a:gs>
              <a:gs pos="100000">
                <a:srgbClr val="FFFFFF">
                  <a:alpha val="47000"/>
                </a:srgbClr>
              </a:gs>
            </a:gsLst>
            <a:lin ang="0" scaled="1"/>
          </a:gradFill>
        </p:spPr>
      </p:sp>
      <p:sp>
        <p:nvSpPr>
          <p:cNvPr id="18" name="Text 15"/>
          <p:cNvSpPr/>
          <p:nvPr/>
        </p:nvSpPr>
        <p:spPr>
          <a:xfrm>
            <a:off x="730885" y="44513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pic>
        <p:nvPicPr>
          <p:cNvPr id="105" name="图片 104"/>
          <p:cNvPicPr/>
          <p:nvPr/>
        </p:nvPicPr>
        <p:blipFill>
          <a:blip r:embed="rId2"/>
          <a:stretch>
            <a:fillRect/>
          </a:stretch>
        </p:blipFill>
        <p:spPr>
          <a:xfrm>
            <a:off x="665480" y="1242060"/>
            <a:ext cx="3219450" cy="2077085"/>
          </a:xfrm>
          <a:prstGeom prst="roundRect">
            <a:avLst/>
          </a:prstGeom>
          <a:noFill/>
          <a:ln w="9525">
            <a:noFill/>
          </a:ln>
        </p:spPr>
      </p:pic>
      <p:pic>
        <p:nvPicPr>
          <p:cNvPr id="106" name="图片 105"/>
          <p:cNvPicPr/>
          <p:nvPr/>
        </p:nvPicPr>
        <p:blipFill>
          <a:blip r:embed="rId3"/>
          <a:stretch>
            <a:fillRect/>
          </a:stretch>
        </p:blipFill>
        <p:spPr>
          <a:xfrm>
            <a:off x="4042410" y="1219835"/>
            <a:ext cx="3463290" cy="2099945"/>
          </a:xfrm>
          <a:prstGeom prst="round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2000">
              <a:srgbClr val="94B9FF">
                <a:alpha val="21000"/>
              </a:srgbClr>
            </a:gs>
            <a:gs pos="36000">
              <a:srgbClr val="94B9FF">
                <a:alpha val="14000"/>
              </a:srgbClr>
            </a:gs>
            <a:gs pos="63000">
              <a:srgbClr val="94B9FF">
                <a:alpha val="5000"/>
              </a:srgbClr>
            </a:gs>
            <a:gs pos="98000">
              <a:srgbClr val="94B9FF">
                <a:alpha val="52000"/>
              </a:srgbClr>
            </a:gs>
          </a:gsLst>
          <a:lin ang="1698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89940" y="394335"/>
            <a:ext cx="6780530" cy="622935"/>
          </a:xfrm>
          <a:prstGeom prst="rect">
            <a:avLst/>
          </a:prstGeom>
          <a:noFill/>
        </p:spPr>
        <p:txBody>
          <a:bodyPr wrap="square" lIns="91440" tIns="45720" rIns="91440" bIns="4572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800" b="1" dirty="0">
                <a:solidFill>
                  <a:srgbClr val="000000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“一带一路”科技合作</a:t>
            </a:r>
            <a:endParaRPr lang="en-US" sz="1600" dirty="0"/>
          </a:p>
        </p:txBody>
      </p:sp>
      <p:sp>
        <p:nvSpPr>
          <p:cNvPr id="3" name="Shape 1"/>
          <p:cNvSpPr/>
          <p:nvPr/>
        </p:nvSpPr>
        <p:spPr>
          <a:xfrm>
            <a:off x="260985" y="163195"/>
            <a:ext cx="1071245" cy="553720"/>
          </a:xfrm>
          <a:prstGeom prst="roundRect">
            <a:avLst/>
          </a:prstGeom>
          <a:gradFill flip="none" rotWithShape="1">
            <a:gsLst>
              <a:gs pos="20000">
                <a:srgbClr val="4874CB">
                  <a:alpha val="65000"/>
                </a:srgbClr>
              </a:gs>
              <a:gs pos="43000">
                <a:srgbClr val="4874CB">
                  <a:alpha val="54000"/>
                </a:srgbClr>
              </a:gs>
              <a:gs pos="63000">
                <a:srgbClr val="4874CB">
                  <a:alpha val="16000"/>
                </a:srgbClr>
              </a:gs>
              <a:gs pos="100000">
                <a:srgbClr val="FFFFFF">
                  <a:alpha val="0"/>
                </a:srgbClr>
              </a:gs>
            </a:gsLst>
            <a:lin ang="0" scaled="1"/>
          </a:gradFill>
        </p:spPr>
      </p:sp>
      <p:sp>
        <p:nvSpPr>
          <p:cNvPr id="4" name="Text 2"/>
          <p:cNvSpPr/>
          <p:nvPr/>
        </p:nvSpPr>
        <p:spPr>
          <a:xfrm>
            <a:off x="260985" y="163195"/>
            <a:ext cx="1071245" cy="5537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6274436" y="1596073"/>
            <a:ext cx="5236845" cy="4526915"/>
          </a:xfrm>
          <a:prstGeom prst="rect">
            <a:avLst/>
          </a:prstGeom>
          <a:gradFill flip="none" rotWithShape="0">
            <a:gsLst>
              <a:gs pos="2000">
                <a:srgbClr val="94B9FF">
                  <a:alpha val="21000"/>
                </a:srgbClr>
              </a:gs>
              <a:gs pos="36000">
                <a:srgbClr val="94B9FF">
                  <a:alpha val="14000"/>
                </a:srgbClr>
              </a:gs>
              <a:gs pos="63000">
                <a:srgbClr val="94B9FF">
                  <a:alpha val="5000"/>
                </a:srgbClr>
              </a:gs>
              <a:gs pos="98000">
                <a:srgbClr val="94B9FF">
                  <a:alpha val="52000"/>
                </a:srgbClr>
              </a:gs>
            </a:gsLst>
            <a:lin ang="16980000" scaled="1"/>
          </a:gradFill>
          <a:effectLst>
            <a:outerShdw blurRad="215900" dist="50800" dir="2700000" algn="bl" rotWithShape="0">
              <a:srgbClr val="376FFF">
                <a:alpha val="14902"/>
              </a:srgbClr>
            </a:outerShdw>
          </a:effectLst>
        </p:spPr>
      </p:sp>
      <p:sp>
        <p:nvSpPr>
          <p:cNvPr id="6" name="Text 4"/>
          <p:cNvSpPr/>
          <p:nvPr/>
        </p:nvSpPr>
        <p:spPr>
          <a:xfrm>
            <a:off x="6274436" y="1596073"/>
            <a:ext cx="5236845" cy="4526915"/>
          </a:xfrm>
          <a:prstGeom prst="rect">
            <a:avLst/>
          </a:prstGeom>
          <a:noFill/>
        </p:spPr>
        <p:txBody>
          <a:bodyPr wrap="square" lIns="935990" tIns="215900" rIns="215900" bIns="36195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7" name="Shape 5"/>
          <p:cNvSpPr/>
          <p:nvPr/>
        </p:nvSpPr>
        <p:spPr>
          <a:xfrm>
            <a:off x="6274436" y="1587183"/>
            <a:ext cx="5236845" cy="4526915"/>
          </a:xfrm>
          <a:prstGeom prst="rect">
            <a:avLst/>
          </a:prstGeom>
          <a:solidFill>
            <a:srgbClr val="94B9FF">
              <a:alpha val="20000"/>
            </a:srgbClr>
          </a:solidFill>
        </p:spPr>
      </p:sp>
      <p:sp>
        <p:nvSpPr>
          <p:cNvPr id="8" name="Text 6"/>
          <p:cNvSpPr/>
          <p:nvPr/>
        </p:nvSpPr>
        <p:spPr>
          <a:xfrm>
            <a:off x="6274436" y="1587183"/>
            <a:ext cx="5236845" cy="4526915"/>
          </a:xfrm>
          <a:prstGeom prst="rect">
            <a:avLst/>
          </a:prstGeom>
          <a:noFill/>
        </p:spPr>
        <p:txBody>
          <a:bodyPr wrap="square" lIns="935990" tIns="215900" rIns="215900" bIns="36195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716280" y="1596073"/>
            <a:ext cx="5236845" cy="4526915"/>
          </a:xfrm>
          <a:prstGeom prst="rect">
            <a:avLst/>
          </a:prstGeom>
          <a:gradFill flip="none" rotWithShape="0">
            <a:gsLst>
              <a:gs pos="2000">
                <a:srgbClr val="94B9FF">
                  <a:alpha val="21000"/>
                </a:srgbClr>
              </a:gs>
              <a:gs pos="36000">
                <a:srgbClr val="94B9FF">
                  <a:alpha val="14000"/>
                </a:srgbClr>
              </a:gs>
              <a:gs pos="63000">
                <a:srgbClr val="94B9FF">
                  <a:alpha val="5000"/>
                </a:srgbClr>
              </a:gs>
              <a:gs pos="98000">
                <a:srgbClr val="94B9FF">
                  <a:alpha val="52000"/>
                </a:srgbClr>
              </a:gs>
            </a:gsLst>
            <a:lin ang="16980000" scaled="1"/>
          </a:gradFill>
          <a:effectLst>
            <a:outerShdw blurRad="215900" dist="50800" dir="2700000" algn="bl" rotWithShape="0">
              <a:srgbClr val="376FFF">
                <a:alpha val="14902"/>
              </a:srgbClr>
            </a:outerShdw>
          </a:effectLst>
        </p:spPr>
      </p:sp>
      <p:sp>
        <p:nvSpPr>
          <p:cNvPr id="10" name="Text 8"/>
          <p:cNvSpPr/>
          <p:nvPr/>
        </p:nvSpPr>
        <p:spPr>
          <a:xfrm>
            <a:off x="716280" y="1596073"/>
            <a:ext cx="5236845" cy="4526915"/>
          </a:xfrm>
          <a:prstGeom prst="rect">
            <a:avLst/>
          </a:prstGeom>
          <a:noFill/>
        </p:spPr>
        <p:txBody>
          <a:bodyPr wrap="square" lIns="935990" tIns="215900" rIns="215900" bIns="36195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716280" y="1587183"/>
            <a:ext cx="5236845" cy="4526915"/>
          </a:xfrm>
          <a:prstGeom prst="rect">
            <a:avLst/>
          </a:prstGeom>
          <a:solidFill>
            <a:srgbClr val="94B9FF">
              <a:alpha val="20000"/>
            </a:srgbClr>
          </a:solidFill>
        </p:spPr>
      </p:sp>
      <p:sp>
        <p:nvSpPr>
          <p:cNvPr id="12" name="Text 10"/>
          <p:cNvSpPr/>
          <p:nvPr/>
        </p:nvSpPr>
        <p:spPr>
          <a:xfrm>
            <a:off x="716280" y="1587183"/>
            <a:ext cx="5236845" cy="4526915"/>
          </a:xfrm>
          <a:prstGeom prst="rect">
            <a:avLst/>
          </a:prstGeom>
          <a:noFill/>
        </p:spPr>
        <p:txBody>
          <a:bodyPr wrap="square" lIns="935990" tIns="215900" rIns="215900" bIns="36195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3" name="Shape 11"/>
          <p:cNvSpPr/>
          <p:nvPr/>
        </p:nvSpPr>
        <p:spPr>
          <a:xfrm>
            <a:off x="949325" y="1397953"/>
            <a:ext cx="1057910" cy="1358265"/>
          </a:xfrm>
          <a:custGeom>
            <a:avLst/>
            <a:gdLst/>
            <a:ahLst/>
            <a:cxnLst/>
            <a:rect l="l" t="t" r="r" b="b"/>
            <a:pathLst>
              <a:path w="1057910" h="1358265">
                <a:moveTo>
                  <a:pt x="1057910" y="191051"/>
                </a:moveTo>
                <a:lnTo>
                  <a:pt x="946701" y="191051"/>
                </a:lnTo>
                <a:lnTo>
                  <a:pt x="1057910" y="191051"/>
                </a:lnTo>
                <a:close/>
                <a:moveTo>
                  <a:pt x="164437" y="0"/>
                </a:moveTo>
                <a:lnTo>
                  <a:pt x="173942" y="0"/>
                </a:lnTo>
                <a:lnTo>
                  <a:pt x="1057910" y="0"/>
                </a:lnTo>
                <a:lnTo>
                  <a:pt x="1057910" y="951"/>
                </a:lnTo>
                <a:lnTo>
                  <a:pt x="1053157" y="951"/>
                </a:lnTo>
                <a:cubicBezTo>
                  <a:pt x="993276" y="5703"/>
                  <a:pt x="945751" y="77941"/>
                  <a:pt x="945751" y="165387"/>
                </a:cubicBezTo>
                <a:cubicBezTo>
                  <a:pt x="945751" y="173942"/>
                  <a:pt x="945751" y="182496"/>
                  <a:pt x="946701" y="190100"/>
                </a:cubicBezTo>
                <a:lnTo>
                  <a:pt x="946701" y="191051"/>
                </a:lnTo>
                <a:lnTo>
                  <a:pt x="940048" y="191051"/>
                </a:lnTo>
                <a:lnTo>
                  <a:pt x="940048" y="859252"/>
                </a:lnTo>
                <a:lnTo>
                  <a:pt x="940048" y="864005"/>
                </a:lnTo>
                <a:cubicBezTo>
                  <a:pt x="940998" y="871609"/>
                  <a:pt x="940998" y="879213"/>
                  <a:pt x="940998" y="887767"/>
                </a:cubicBezTo>
                <a:cubicBezTo>
                  <a:pt x="940998" y="896322"/>
                  <a:pt x="940998" y="903926"/>
                  <a:pt x="940048" y="911530"/>
                </a:cubicBezTo>
                <a:lnTo>
                  <a:pt x="940048" y="916282"/>
                </a:lnTo>
                <a:lnTo>
                  <a:pt x="940048" y="922936"/>
                </a:lnTo>
                <a:lnTo>
                  <a:pt x="940048" y="924837"/>
                </a:lnTo>
                <a:cubicBezTo>
                  <a:pt x="939097" y="949550"/>
                  <a:pt x="935295" y="974263"/>
                  <a:pt x="928642" y="998025"/>
                </a:cubicBezTo>
                <a:lnTo>
                  <a:pt x="926741" y="1002778"/>
                </a:lnTo>
                <a:lnTo>
                  <a:pt x="925790" y="1005629"/>
                </a:lnTo>
                <a:cubicBezTo>
                  <a:pt x="873512" y="1208086"/>
                  <a:pt x="690065" y="1358265"/>
                  <a:pt x="470499" y="1358265"/>
                </a:cubicBezTo>
                <a:cubicBezTo>
                  <a:pt x="250933" y="1358265"/>
                  <a:pt x="67486" y="1208086"/>
                  <a:pt x="15208" y="1005629"/>
                </a:cubicBezTo>
                <a:lnTo>
                  <a:pt x="14258" y="1002778"/>
                </a:lnTo>
                <a:lnTo>
                  <a:pt x="12357" y="998025"/>
                </a:lnTo>
                <a:cubicBezTo>
                  <a:pt x="5703" y="974263"/>
                  <a:pt x="1901" y="949550"/>
                  <a:pt x="951" y="924837"/>
                </a:cubicBezTo>
                <a:lnTo>
                  <a:pt x="951" y="922936"/>
                </a:lnTo>
                <a:lnTo>
                  <a:pt x="951" y="916282"/>
                </a:lnTo>
                <a:lnTo>
                  <a:pt x="951" y="911530"/>
                </a:lnTo>
                <a:cubicBezTo>
                  <a:pt x="0" y="903926"/>
                  <a:pt x="0" y="896322"/>
                  <a:pt x="0" y="887767"/>
                </a:cubicBezTo>
                <a:cubicBezTo>
                  <a:pt x="0" y="879213"/>
                  <a:pt x="0" y="871609"/>
                  <a:pt x="951" y="864005"/>
                </a:cubicBezTo>
                <a:lnTo>
                  <a:pt x="951" y="859252"/>
                </a:lnTo>
                <a:lnTo>
                  <a:pt x="951" y="175843"/>
                </a:lnTo>
                <a:lnTo>
                  <a:pt x="951" y="175843"/>
                </a:lnTo>
                <a:lnTo>
                  <a:pt x="951" y="173942"/>
                </a:lnTo>
                <a:cubicBezTo>
                  <a:pt x="951" y="172041"/>
                  <a:pt x="951" y="169189"/>
                  <a:pt x="951" y="166338"/>
                </a:cubicBezTo>
                <a:cubicBezTo>
                  <a:pt x="951" y="79842"/>
                  <a:pt x="68436" y="9505"/>
                  <a:pt x="155883" y="951"/>
                </a:cubicBezTo>
                <a:lnTo>
                  <a:pt x="155883" y="951"/>
                </a:lnTo>
                <a:lnTo>
                  <a:pt x="158734" y="0"/>
                </a:lnTo>
                <a:cubicBezTo>
                  <a:pt x="160635" y="0"/>
                  <a:pt x="162536" y="0"/>
                  <a:pt x="164437" y="0"/>
                </a:cubicBezTo>
                <a:close/>
              </a:path>
            </a:pathLst>
          </a:custGeom>
          <a:gradFill flip="none" rotWithShape="1">
            <a:gsLst>
              <a:gs pos="0">
                <a:srgbClr val="87A9FF">
                  <a:alpha val="18000"/>
                </a:srgbClr>
              </a:gs>
              <a:gs pos="71000">
                <a:srgbClr val="678DD3"/>
              </a:gs>
            </a:gsLst>
            <a:lin ang="2700000" scaled="1"/>
          </a:gradFill>
          <a:effectLst>
            <a:outerShdw blurRad="101600" dist="25400" dir="2700000" algn="bl" rotWithShape="0">
              <a:srgbClr val="376FFF">
                <a:alpha val="20000"/>
              </a:srgbClr>
            </a:outerShdw>
          </a:effectLst>
        </p:spPr>
      </p:sp>
      <p:sp>
        <p:nvSpPr>
          <p:cNvPr id="14" name="Text 12"/>
          <p:cNvSpPr/>
          <p:nvPr/>
        </p:nvSpPr>
        <p:spPr>
          <a:xfrm>
            <a:off x="949325" y="1397953"/>
            <a:ext cx="1057910" cy="1358265"/>
          </a:xfrm>
          <a:prstGeom prst="rect">
            <a:avLst/>
          </a:prstGeom>
          <a:noFill/>
        </p:spPr>
        <p:txBody>
          <a:bodyPr wrap="square" lIns="45720" tIns="91440" rIns="179705" bIns="45720" rtlCol="0" anchor="ctr"/>
          <a:lstStyle/>
          <a:p>
            <a:pPr marL="0" indent="0" algn="ctr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5" name="Shape 13"/>
          <p:cNvSpPr/>
          <p:nvPr/>
        </p:nvSpPr>
        <p:spPr>
          <a:xfrm>
            <a:off x="1882140" y="1397318"/>
            <a:ext cx="256540" cy="189865"/>
          </a:xfrm>
          <a:custGeom>
            <a:avLst/>
            <a:gdLst/>
            <a:ahLst/>
            <a:cxnLst/>
            <a:rect l="l" t="t" r="r" b="b"/>
            <a:pathLst>
              <a:path w="256540" h="189865">
                <a:moveTo>
                  <a:pt x="128270" y="0"/>
                </a:moveTo>
                <a:cubicBezTo>
                  <a:pt x="199196" y="0"/>
                  <a:pt x="256540" y="73545"/>
                  <a:pt x="256540" y="165100"/>
                </a:cubicBezTo>
                <a:cubicBezTo>
                  <a:pt x="256540" y="173355"/>
                  <a:pt x="255785" y="181610"/>
                  <a:pt x="255031" y="189865"/>
                </a:cubicBezTo>
                <a:lnTo>
                  <a:pt x="255031" y="189865"/>
                </a:lnTo>
                <a:lnTo>
                  <a:pt x="1509" y="189865"/>
                </a:lnTo>
                <a:lnTo>
                  <a:pt x="1509" y="189865"/>
                </a:lnTo>
                <a:cubicBezTo>
                  <a:pt x="755" y="181610"/>
                  <a:pt x="0" y="173355"/>
                  <a:pt x="0" y="165100"/>
                </a:cubicBezTo>
                <a:cubicBezTo>
                  <a:pt x="0" y="73545"/>
                  <a:pt x="57344" y="0"/>
                  <a:pt x="128270" y="0"/>
                </a:cubicBezTo>
                <a:close/>
              </a:path>
            </a:pathLst>
          </a:custGeom>
          <a:solidFill>
            <a:srgbClr val="4874CB"/>
          </a:solidFill>
        </p:spPr>
      </p:sp>
      <p:sp>
        <p:nvSpPr>
          <p:cNvPr id="16" name="Text 14"/>
          <p:cNvSpPr/>
          <p:nvPr/>
        </p:nvSpPr>
        <p:spPr>
          <a:xfrm>
            <a:off x="1882140" y="1397318"/>
            <a:ext cx="256540" cy="189865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7" name="Shape 15"/>
          <p:cNvSpPr/>
          <p:nvPr/>
        </p:nvSpPr>
        <p:spPr>
          <a:xfrm>
            <a:off x="2074545" y="6042343"/>
            <a:ext cx="2520000" cy="90170"/>
          </a:xfrm>
          <a:prstGeom prst="roundRect">
            <a:avLst/>
          </a:prstGeom>
          <a:gradFill flip="none" rotWithShape="1">
            <a:gsLst>
              <a:gs pos="0">
                <a:srgbClr val="87A9FF">
                  <a:alpha val="61000"/>
                </a:srgbClr>
              </a:gs>
              <a:gs pos="71000">
                <a:srgbClr val="4874CB">
                  <a:alpha val="83000"/>
                </a:srgbClr>
              </a:gs>
            </a:gsLst>
            <a:lin ang="2700000" scaled="1"/>
          </a:gradFill>
        </p:spPr>
      </p:sp>
      <p:sp>
        <p:nvSpPr>
          <p:cNvPr id="18" name="Text 16"/>
          <p:cNvSpPr/>
          <p:nvPr/>
        </p:nvSpPr>
        <p:spPr>
          <a:xfrm>
            <a:off x="2074545" y="6042343"/>
            <a:ext cx="2520000" cy="9017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20" name="Text 18"/>
          <p:cNvSpPr/>
          <p:nvPr/>
        </p:nvSpPr>
        <p:spPr>
          <a:xfrm>
            <a:off x="1192530" y="2748915"/>
            <a:ext cx="4284980" cy="305181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solidFill>
                  <a:srgbClr val="000000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在“一带一路”框架下，科技合作覆盖82国，中老铁路智能运维系统保障跨境运输效率提升40%，中国援建的非洲遥感卫星中心已为54国提供灾害预警服务。</a:t>
            </a:r>
            <a:endParaRPr lang="en-US" sz="2000" dirty="0">
              <a:solidFill>
                <a:srgbClr val="000000"/>
              </a:solidFill>
              <a:latin typeface="MiSans" pitchFamily="34" charset="-122"/>
              <a:ea typeface="MiSans" pitchFamily="34" charset="-122"/>
              <a:cs typeface="MiSans" pitchFamily="34" charset="-120"/>
            </a:endParaRPr>
          </a:p>
        </p:txBody>
      </p:sp>
      <p:sp>
        <p:nvSpPr>
          <p:cNvPr id="21" name="Shape 19"/>
          <p:cNvSpPr/>
          <p:nvPr/>
        </p:nvSpPr>
        <p:spPr>
          <a:xfrm>
            <a:off x="6507481" y="1397953"/>
            <a:ext cx="1057910" cy="1358265"/>
          </a:xfrm>
          <a:custGeom>
            <a:avLst/>
            <a:gdLst/>
            <a:ahLst/>
            <a:cxnLst/>
            <a:rect l="l" t="t" r="r" b="b"/>
            <a:pathLst>
              <a:path w="1057910" h="1358265">
                <a:moveTo>
                  <a:pt x="1057910" y="191051"/>
                </a:moveTo>
                <a:lnTo>
                  <a:pt x="946701" y="191051"/>
                </a:lnTo>
                <a:lnTo>
                  <a:pt x="1057910" y="191051"/>
                </a:lnTo>
                <a:close/>
                <a:moveTo>
                  <a:pt x="164437" y="0"/>
                </a:moveTo>
                <a:lnTo>
                  <a:pt x="173942" y="0"/>
                </a:lnTo>
                <a:lnTo>
                  <a:pt x="1057910" y="0"/>
                </a:lnTo>
                <a:lnTo>
                  <a:pt x="1057910" y="951"/>
                </a:lnTo>
                <a:lnTo>
                  <a:pt x="1053157" y="951"/>
                </a:lnTo>
                <a:cubicBezTo>
                  <a:pt x="993276" y="5703"/>
                  <a:pt x="945751" y="77941"/>
                  <a:pt x="945751" y="165387"/>
                </a:cubicBezTo>
                <a:cubicBezTo>
                  <a:pt x="945751" y="173942"/>
                  <a:pt x="945751" y="182496"/>
                  <a:pt x="946701" y="190100"/>
                </a:cubicBezTo>
                <a:lnTo>
                  <a:pt x="946701" y="191051"/>
                </a:lnTo>
                <a:lnTo>
                  <a:pt x="940048" y="191051"/>
                </a:lnTo>
                <a:lnTo>
                  <a:pt x="940048" y="859252"/>
                </a:lnTo>
                <a:lnTo>
                  <a:pt x="940048" y="864005"/>
                </a:lnTo>
                <a:cubicBezTo>
                  <a:pt x="940998" y="871609"/>
                  <a:pt x="940998" y="879213"/>
                  <a:pt x="940998" y="887767"/>
                </a:cubicBezTo>
                <a:cubicBezTo>
                  <a:pt x="940998" y="896322"/>
                  <a:pt x="940998" y="903926"/>
                  <a:pt x="940048" y="911530"/>
                </a:cubicBezTo>
                <a:lnTo>
                  <a:pt x="940048" y="916282"/>
                </a:lnTo>
                <a:lnTo>
                  <a:pt x="940048" y="922936"/>
                </a:lnTo>
                <a:lnTo>
                  <a:pt x="940048" y="924837"/>
                </a:lnTo>
                <a:cubicBezTo>
                  <a:pt x="939097" y="949550"/>
                  <a:pt x="935295" y="974263"/>
                  <a:pt x="928642" y="998025"/>
                </a:cubicBezTo>
                <a:lnTo>
                  <a:pt x="926741" y="1002778"/>
                </a:lnTo>
                <a:lnTo>
                  <a:pt x="925790" y="1005629"/>
                </a:lnTo>
                <a:cubicBezTo>
                  <a:pt x="873512" y="1208086"/>
                  <a:pt x="690065" y="1358265"/>
                  <a:pt x="470499" y="1358265"/>
                </a:cubicBezTo>
                <a:cubicBezTo>
                  <a:pt x="250933" y="1358265"/>
                  <a:pt x="67486" y="1208086"/>
                  <a:pt x="15208" y="1005629"/>
                </a:cubicBezTo>
                <a:lnTo>
                  <a:pt x="14258" y="1002778"/>
                </a:lnTo>
                <a:lnTo>
                  <a:pt x="12357" y="998025"/>
                </a:lnTo>
                <a:cubicBezTo>
                  <a:pt x="5703" y="974263"/>
                  <a:pt x="1901" y="949550"/>
                  <a:pt x="951" y="924837"/>
                </a:cubicBezTo>
                <a:lnTo>
                  <a:pt x="951" y="922936"/>
                </a:lnTo>
                <a:lnTo>
                  <a:pt x="951" y="916282"/>
                </a:lnTo>
                <a:lnTo>
                  <a:pt x="951" y="911530"/>
                </a:lnTo>
                <a:cubicBezTo>
                  <a:pt x="0" y="903926"/>
                  <a:pt x="0" y="896322"/>
                  <a:pt x="0" y="887767"/>
                </a:cubicBezTo>
                <a:cubicBezTo>
                  <a:pt x="0" y="879213"/>
                  <a:pt x="0" y="871609"/>
                  <a:pt x="951" y="864005"/>
                </a:cubicBezTo>
                <a:lnTo>
                  <a:pt x="951" y="859252"/>
                </a:lnTo>
                <a:lnTo>
                  <a:pt x="951" y="175843"/>
                </a:lnTo>
                <a:lnTo>
                  <a:pt x="951" y="175843"/>
                </a:lnTo>
                <a:lnTo>
                  <a:pt x="951" y="173942"/>
                </a:lnTo>
                <a:cubicBezTo>
                  <a:pt x="951" y="172041"/>
                  <a:pt x="951" y="169189"/>
                  <a:pt x="951" y="166338"/>
                </a:cubicBezTo>
                <a:cubicBezTo>
                  <a:pt x="951" y="79842"/>
                  <a:pt x="68436" y="9505"/>
                  <a:pt x="155883" y="951"/>
                </a:cubicBezTo>
                <a:lnTo>
                  <a:pt x="155883" y="951"/>
                </a:lnTo>
                <a:lnTo>
                  <a:pt x="158734" y="0"/>
                </a:lnTo>
                <a:cubicBezTo>
                  <a:pt x="160635" y="0"/>
                  <a:pt x="162536" y="0"/>
                  <a:pt x="164437" y="0"/>
                </a:cubicBezTo>
                <a:close/>
              </a:path>
            </a:pathLst>
          </a:custGeom>
          <a:gradFill flip="none" rotWithShape="1">
            <a:gsLst>
              <a:gs pos="0">
                <a:srgbClr val="87A9FF">
                  <a:alpha val="40000"/>
                </a:srgbClr>
              </a:gs>
              <a:gs pos="71000">
                <a:srgbClr val="678DD3"/>
              </a:gs>
            </a:gsLst>
            <a:lin ang="2700000" scaled="1"/>
          </a:gradFill>
          <a:effectLst>
            <a:outerShdw blurRad="101600" dist="25400" dir="2700000" algn="bl" rotWithShape="0">
              <a:srgbClr val="376FFF">
                <a:alpha val="20000"/>
              </a:srgbClr>
            </a:outerShdw>
          </a:effectLst>
        </p:spPr>
      </p:sp>
      <p:sp>
        <p:nvSpPr>
          <p:cNvPr id="22" name="Text 20"/>
          <p:cNvSpPr/>
          <p:nvPr/>
        </p:nvSpPr>
        <p:spPr>
          <a:xfrm>
            <a:off x="6507481" y="1397953"/>
            <a:ext cx="1057910" cy="1358265"/>
          </a:xfrm>
          <a:prstGeom prst="rect">
            <a:avLst/>
          </a:prstGeom>
          <a:noFill/>
        </p:spPr>
        <p:txBody>
          <a:bodyPr wrap="square" lIns="45720" tIns="91440" rIns="179705" bIns="45720" rtlCol="0" anchor="ctr"/>
          <a:lstStyle/>
          <a:p>
            <a:pPr marL="0" indent="0" algn="ctr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23" name="Shape 21"/>
          <p:cNvSpPr/>
          <p:nvPr/>
        </p:nvSpPr>
        <p:spPr>
          <a:xfrm>
            <a:off x="7440296" y="1397318"/>
            <a:ext cx="256540" cy="189865"/>
          </a:xfrm>
          <a:custGeom>
            <a:avLst/>
            <a:gdLst/>
            <a:ahLst/>
            <a:cxnLst/>
            <a:rect l="l" t="t" r="r" b="b"/>
            <a:pathLst>
              <a:path w="256540" h="189865">
                <a:moveTo>
                  <a:pt x="128270" y="0"/>
                </a:moveTo>
                <a:cubicBezTo>
                  <a:pt x="199196" y="0"/>
                  <a:pt x="256540" y="73545"/>
                  <a:pt x="256540" y="165100"/>
                </a:cubicBezTo>
                <a:cubicBezTo>
                  <a:pt x="256540" y="173355"/>
                  <a:pt x="255785" y="181610"/>
                  <a:pt x="255031" y="189865"/>
                </a:cubicBezTo>
                <a:lnTo>
                  <a:pt x="255031" y="189865"/>
                </a:lnTo>
                <a:lnTo>
                  <a:pt x="1509" y="189865"/>
                </a:lnTo>
                <a:lnTo>
                  <a:pt x="1509" y="189865"/>
                </a:lnTo>
                <a:cubicBezTo>
                  <a:pt x="755" y="181610"/>
                  <a:pt x="0" y="173355"/>
                  <a:pt x="0" y="165100"/>
                </a:cubicBezTo>
                <a:cubicBezTo>
                  <a:pt x="0" y="73545"/>
                  <a:pt x="57344" y="0"/>
                  <a:pt x="128270" y="0"/>
                </a:cubicBezTo>
                <a:close/>
              </a:path>
            </a:pathLst>
          </a:custGeom>
          <a:solidFill>
            <a:srgbClr val="4874CB"/>
          </a:solidFill>
        </p:spPr>
      </p:sp>
      <p:sp>
        <p:nvSpPr>
          <p:cNvPr id="24" name="Text 22"/>
          <p:cNvSpPr/>
          <p:nvPr/>
        </p:nvSpPr>
        <p:spPr>
          <a:xfrm>
            <a:off x="7440296" y="1397318"/>
            <a:ext cx="256540" cy="189865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25" name="Shape 23"/>
          <p:cNvSpPr/>
          <p:nvPr/>
        </p:nvSpPr>
        <p:spPr>
          <a:xfrm>
            <a:off x="7632701" y="6042343"/>
            <a:ext cx="2520000" cy="90170"/>
          </a:xfrm>
          <a:prstGeom prst="roundRect">
            <a:avLst/>
          </a:prstGeom>
          <a:gradFill flip="none" rotWithShape="1">
            <a:gsLst>
              <a:gs pos="0">
                <a:srgbClr val="87A9FF">
                  <a:alpha val="61000"/>
                </a:srgbClr>
              </a:gs>
              <a:gs pos="71000">
                <a:srgbClr val="4874CB">
                  <a:alpha val="83000"/>
                </a:srgbClr>
              </a:gs>
            </a:gsLst>
            <a:lin ang="2700000" scaled="1"/>
          </a:gradFill>
        </p:spPr>
      </p:sp>
      <p:sp>
        <p:nvSpPr>
          <p:cNvPr id="26" name="Text 24"/>
          <p:cNvSpPr/>
          <p:nvPr/>
        </p:nvSpPr>
        <p:spPr>
          <a:xfrm>
            <a:off x="7632701" y="6042343"/>
            <a:ext cx="2520000" cy="9017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28" name="Text 26"/>
          <p:cNvSpPr/>
          <p:nvPr/>
        </p:nvSpPr>
        <p:spPr>
          <a:xfrm>
            <a:off x="6530975" y="2796540"/>
            <a:ext cx="4694555" cy="300418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just" fontAlgn="auto">
              <a:lnSpc>
                <a:spcPts val="2200"/>
              </a:lnSpc>
              <a:buNone/>
            </a:pPr>
            <a:r>
              <a:rPr lang="en-US" sz="1600" dirty="0">
                <a:solidFill>
                  <a:srgbClr val="000000"/>
                </a:solidFill>
                <a:latin typeface="Times New Roman" panose="02020603050405020304" charset="0"/>
                <a:ea typeface="MiSans" pitchFamily="34" charset="-122"/>
                <a:cs typeface="Times New Roman" panose="02020603050405020304" charset="0"/>
              </a:rPr>
              <a:t>В рамках "Пояса и пути" научно-техническое сотрудничество охватило 82 страны, интеллектуальная система эксплуатации и обслуживания железной дороги Китай-Лаос позволила повысить эффективность трансграничных перевозок на 40 процентов, а Африканский спутниковый центр дистанционного зондирования, построенный при содействии Китая, обеспечивает раннее предупреждение о стихийных бедствиях для 54 стран.</a:t>
            </a:r>
            <a:endParaRPr lang="en-US" sz="1600" dirty="0">
              <a:solidFill>
                <a:srgbClr val="000000"/>
              </a:solidFill>
              <a:latin typeface="Times New Roman" panose="02020603050405020304" charset="0"/>
              <a:ea typeface="MiSans" pitchFamily="34" charset="-122"/>
              <a:cs typeface="Times New Roman" panose="02020603050405020304" charset="0"/>
            </a:endParaRPr>
          </a:p>
        </p:txBody>
      </p:sp>
      <p:sp>
        <p:nvSpPr>
          <p:cNvPr id="29" name="Shape 27"/>
          <p:cNvSpPr/>
          <p:nvPr/>
        </p:nvSpPr>
        <p:spPr>
          <a:xfrm>
            <a:off x="11485880" y="589915"/>
            <a:ext cx="134620" cy="134620"/>
          </a:xfrm>
          <a:prstGeom prst="ellipse">
            <a:avLst/>
          </a:prstGeom>
          <a:gradFill flip="none" rotWithShape="1">
            <a:gsLst>
              <a:gs pos="20000">
                <a:srgbClr val="4874CB">
                  <a:alpha val="83000"/>
                </a:srgbClr>
              </a:gs>
              <a:gs pos="43000">
                <a:srgbClr val="4874CB">
                  <a:alpha val="72000"/>
                </a:srgbClr>
              </a:gs>
              <a:gs pos="63000">
                <a:srgbClr val="4874CB">
                  <a:alpha val="47000"/>
                </a:srgbClr>
              </a:gs>
              <a:gs pos="100000">
                <a:srgbClr val="FFFFFF">
                  <a:alpha val="47000"/>
                </a:srgbClr>
              </a:gs>
            </a:gsLst>
            <a:lin ang="0" scaled="1"/>
          </a:gradFill>
        </p:spPr>
      </p:sp>
      <p:sp>
        <p:nvSpPr>
          <p:cNvPr id="30" name="Text 28"/>
          <p:cNvSpPr/>
          <p:nvPr/>
        </p:nvSpPr>
        <p:spPr>
          <a:xfrm>
            <a:off x="114858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31" name="Shape 29"/>
          <p:cNvSpPr/>
          <p:nvPr/>
        </p:nvSpPr>
        <p:spPr>
          <a:xfrm>
            <a:off x="11816080" y="589915"/>
            <a:ext cx="134620" cy="134620"/>
          </a:xfrm>
          <a:prstGeom prst="ellipse">
            <a:avLst/>
          </a:prstGeom>
          <a:solidFill>
            <a:srgbClr val="000000">
              <a:alpha val="0"/>
            </a:srgbClr>
          </a:solidFill>
          <a:ln w="19050">
            <a:gradFill flip="none" rotWithShape="1">
              <a:gsLst>
                <a:gs pos="0">
                  <a:srgbClr val="4874CB"/>
                </a:gs>
                <a:gs pos="100000">
                  <a:srgbClr val="4874CB">
                    <a:alpha val="29000"/>
                  </a:srgbClr>
                </a:gs>
              </a:gsLst>
              <a:lin ang="2700000" scaled="1"/>
            </a:gra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118160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33" name="Shape 31"/>
          <p:cNvSpPr/>
          <p:nvPr/>
        </p:nvSpPr>
        <p:spPr>
          <a:xfrm>
            <a:off x="11650980" y="589915"/>
            <a:ext cx="134620" cy="134620"/>
          </a:xfrm>
          <a:prstGeom prst="ellipse">
            <a:avLst/>
          </a:prstGeom>
          <a:gradFill flip="none" rotWithShape="1">
            <a:gsLst>
              <a:gs pos="20000">
                <a:srgbClr val="4874CB">
                  <a:alpha val="83000"/>
                </a:srgbClr>
              </a:gs>
              <a:gs pos="43000">
                <a:srgbClr val="4874CB">
                  <a:alpha val="72000"/>
                </a:srgbClr>
              </a:gs>
              <a:gs pos="63000">
                <a:srgbClr val="4874CB">
                  <a:alpha val="47000"/>
                </a:srgbClr>
              </a:gs>
              <a:gs pos="100000">
                <a:srgbClr val="FFFFFF">
                  <a:alpha val="47000"/>
                </a:srgbClr>
              </a:gs>
            </a:gsLst>
            <a:lin ang="0" scaled="1"/>
          </a:gradFill>
        </p:spPr>
      </p:sp>
      <p:sp>
        <p:nvSpPr>
          <p:cNvPr id="34" name="Text 32"/>
          <p:cNvSpPr/>
          <p:nvPr/>
        </p:nvSpPr>
        <p:spPr>
          <a:xfrm>
            <a:off x="116509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9000">
              <a:srgbClr val="94B9FF">
                <a:alpha val="0"/>
              </a:srgbClr>
            </a:gs>
            <a:gs pos="40000">
              <a:srgbClr val="94B9FF">
                <a:alpha val="10000"/>
              </a:srgbClr>
            </a:gs>
            <a:gs pos="63000">
              <a:srgbClr val="94B9FF">
                <a:alpha val="9000"/>
              </a:srgbClr>
            </a:gs>
            <a:gs pos="84000">
              <a:srgbClr val="94B9FF">
                <a:alpha val="45000"/>
              </a:srgbClr>
            </a:gs>
          </a:gsLst>
          <a:lin ang="6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6-01-00:29:41-d0tistc75iks2gau4oag.png"/>
          <p:cNvPicPr>
            <a:picLocks noChangeAspect="1"/>
          </p:cNvPicPr>
          <p:nvPr/>
        </p:nvPicPr>
        <p:blipFill>
          <a:blip r:embed="rId1"/>
          <a:srcRect l="20060" t="9520" b="9520"/>
          <a:stretch>
            <a:fillRect/>
          </a:stretch>
        </p:blipFill>
        <p:spPr>
          <a:xfrm>
            <a:off x="3559810" y="81915"/>
            <a:ext cx="6771640" cy="6858000"/>
          </a:xfrm>
          <a:prstGeom prst="rect">
            <a:avLst/>
          </a:prstGeom>
        </p:spPr>
      </p:pic>
      <p:pic>
        <p:nvPicPr>
          <p:cNvPr id="3" name="Image 1" descr="https://kimi-img.moonshot.cn/pub/slides/slides_tmpl/image/25-06-01-00:29:45-d0tisuc75iks2gau4od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3620" y="2388552"/>
            <a:ext cx="1600200" cy="1651000"/>
          </a:xfrm>
          <a:prstGeom prst="rect">
            <a:avLst/>
          </a:prstGeom>
        </p:spPr>
      </p:pic>
      <p:sp>
        <p:nvSpPr>
          <p:cNvPr id="4" name="Shape 0"/>
          <p:cNvSpPr/>
          <p:nvPr/>
        </p:nvSpPr>
        <p:spPr>
          <a:xfrm>
            <a:off x="1504315" y="2848610"/>
            <a:ext cx="1320165" cy="1334770"/>
          </a:xfrm>
          <a:prstGeom prst="ellipse">
            <a:avLst/>
          </a:prstGeom>
          <a:solidFill>
            <a:srgbClr val="FFFFFF"/>
          </a:solidFill>
        </p:spPr>
      </p:sp>
      <p:sp>
        <p:nvSpPr>
          <p:cNvPr id="5" name="Text 1"/>
          <p:cNvSpPr/>
          <p:nvPr/>
        </p:nvSpPr>
        <p:spPr>
          <a:xfrm>
            <a:off x="1504315" y="2848610"/>
            <a:ext cx="1320165" cy="133477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6" name="Shape 2"/>
          <p:cNvSpPr/>
          <p:nvPr/>
        </p:nvSpPr>
        <p:spPr>
          <a:xfrm>
            <a:off x="1509395" y="2843530"/>
            <a:ext cx="1320165" cy="1334770"/>
          </a:xfrm>
          <a:prstGeom prst="ellipse">
            <a:avLst/>
          </a:prstGeom>
          <a:gradFill flip="none" rotWithShape="1">
            <a:gsLst>
              <a:gs pos="2000">
                <a:srgbClr val="D1DCF2">
                  <a:alpha val="83000"/>
                </a:srgbClr>
              </a:gs>
              <a:gs pos="55000">
                <a:srgbClr val="4874CB">
                  <a:alpha val="69000"/>
                </a:srgbClr>
              </a:gs>
              <a:gs pos="100000">
                <a:srgbClr val="345FB6"/>
              </a:gs>
            </a:gsLst>
            <a:path path="circle">
              <a:fillToRect r="100000" b="100000"/>
            </a:path>
            <a:tileRect l="-100000" t="-100000"/>
          </a:gradFill>
          <a:effectLst>
            <a:outerShdw blurRad="304800" dist="184847" dir="2700000" algn="bl" rotWithShape="0">
              <a:srgbClr val="2E54A1">
                <a:alpha val="23922"/>
              </a:srgbClr>
            </a:outerShdw>
          </a:effectLst>
        </p:spPr>
      </p:sp>
      <p:sp>
        <p:nvSpPr>
          <p:cNvPr id="7" name="Text 3"/>
          <p:cNvSpPr/>
          <p:nvPr/>
        </p:nvSpPr>
        <p:spPr>
          <a:xfrm>
            <a:off x="1509395" y="2843530"/>
            <a:ext cx="1320165" cy="133477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8" name="Text 4"/>
          <p:cNvSpPr/>
          <p:nvPr/>
        </p:nvSpPr>
        <p:spPr>
          <a:xfrm>
            <a:off x="1504315" y="3018790"/>
            <a:ext cx="1320165" cy="993140"/>
          </a:xfrm>
          <a:prstGeom prst="rect">
            <a:avLst/>
          </a:prstGeom>
          <a:noFill/>
        </p:spPr>
        <p:txBody>
          <a:bodyPr wrap="square" lIns="91440" tIns="45720" rIns="91440" bIns="4572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4800" b="1" dirty="0">
                <a:solidFill>
                  <a:srgbClr val="FFFFFF"/>
                </a:solidFill>
                <a:latin typeface="Arial Black" panose="020B0A04020102020204" pitchFamily="34" charset="0"/>
                <a:ea typeface="Arial Black" panose="020B0A04020102020204" pitchFamily="34" charset="-122"/>
                <a:cs typeface="Arial Black" panose="020B0A04020102020204" pitchFamily="34" charset="-120"/>
              </a:rPr>
              <a:t>06</a:t>
            </a:r>
            <a:endParaRPr lang="en-US" sz="1600" dirty="0"/>
          </a:p>
        </p:txBody>
      </p:sp>
      <p:sp>
        <p:nvSpPr>
          <p:cNvPr id="9" name="Text 5"/>
          <p:cNvSpPr/>
          <p:nvPr/>
        </p:nvSpPr>
        <p:spPr>
          <a:xfrm>
            <a:off x="3142615" y="3110865"/>
            <a:ext cx="8497570" cy="132207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4000" b="1" dirty="0">
                <a:solidFill>
                  <a:srgbClr val="4874CB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嫦娥六号首次实现</a:t>
            </a:r>
            <a:endParaRPr lang="en-US" sz="4000" b="1" dirty="0">
              <a:solidFill>
                <a:srgbClr val="4874CB"/>
              </a:solidFill>
              <a:latin typeface="MiSans" pitchFamily="34" charset="-122"/>
              <a:ea typeface="MiSans" pitchFamily="34" charset="-122"/>
              <a:cs typeface="MiSans" pitchFamily="34" charset="-120"/>
            </a:endParaRPr>
          </a:p>
          <a:p>
            <a:pPr marL="0" indent="0" algn="l">
              <a:lnSpc>
                <a:spcPct val="100000"/>
              </a:lnSpc>
              <a:buNone/>
            </a:pPr>
            <a:r>
              <a:rPr lang="en-US" sz="4000" b="1" dirty="0">
                <a:solidFill>
                  <a:srgbClr val="4874CB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月球背面采样返回</a:t>
            </a:r>
            <a:endParaRPr lang="en-US" sz="1600" dirty="0"/>
          </a:p>
        </p:txBody>
      </p:sp>
      <p:sp>
        <p:nvSpPr>
          <p:cNvPr id="10" name="Text 6"/>
          <p:cNvSpPr/>
          <p:nvPr/>
        </p:nvSpPr>
        <p:spPr>
          <a:xfrm>
            <a:off x="3152775" y="4295775"/>
            <a:ext cx="8497570" cy="4603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1600" b="1" dirty="0">
                <a:solidFill>
                  <a:srgbClr val="000000"/>
                </a:solidFill>
                <a:latin typeface="Times New Roman" panose="02020603050405020304" charset="0"/>
                <a:ea typeface="MiSans" pitchFamily="34" charset="-122"/>
                <a:cs typeface="Times New Roman" panose="02020603050405020304" charset="0"/>
              </a:rPr>
              <a:t>Спускаемый аппарат "Чанъэ-6" впервые возвращает образцы с обратной стороны Луны</a:t>
            </a:r>
            <a:endParaRPr lang="en-US" sz="1600" b="1" dirty="0">
              <a:solidFill>
                <a:srgbClr val="000000"/>
              </a:solidFill>
              <a:latin typeface="Times New Roman" panose="02020603050405020304" charset="0"/>
              <a:ea typeface="MiSans" pitchFamily="34" charset="-122"/>
              <a:cs typeface="Times New Roman" panose="02020603050405020304" charset="0"/>
            </a:endParaRPr>
          </a:p>
        </p:txBody>
      </p:sp>
      <p:sp>
        <p:nvSpPr>
          <p:cNvPr id="11" name="Text 7"/>
          <p:cNvSpPr/>
          <p:nvPr/>
        </p:nvSpPr>
        <p:spPr>
          <a:xfrm>
            <a:off x="3142615" y="2188845"/>
            <a:ext cx="8497570" cy="73144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  <a:ea typeface="Arial Black" panose="020B0A04020102020204" pitchFamily="34" charset="-122"/>
                <a:cs typeface="Arial Black" panose="020B0A04020102020204" pitchFamily="34" charset="-120"/>
              </a:rPr>
              <a:t>PART 06</a:t>
            </a:r>
            <a:endParaRPr lang="en-US" sz="32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ial Black" panose="020B0A04020102020204" pitchFamily="34" charset="0"/>
              <a:ea typeface="Arial Black" panose="020B0A04020102020204" pitchFamily="34" charset="-122"/>
              <a:cs typeface="Arial Black" panose="020B0A04020102020204" pitchFamily="34" charset="-120"/>
            </a:endParaRPr>
          </a:p>
        </p:txBody>
      </p:sp>
      <p:pic>
        <p:nvPicPr>
          <p:cNvPr id="12" name="Image 2" descr="https://kimi-img.moonshot.cn/pub/slides/slides_tmpl/image/25-06-01-00:29:35-d0tisrs75iks2gau4o8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460000">
            <a:off x="9391650" y="613410"/>
            <a:ext cx="4236720" cy="1689100"/>
          </a:xfrm>
          <a:prstGeom prst="rect">
            <a:avLst/>
          </a:prstGeom>
        </p:spPr>
      </p:pic>
      <p:sp>
        <p:nvSpPr>
          <p:cNvPr id="13" name="Shape 8"/>
          <p:cNvSpPr/>
          <p:nvPr/>
        </p:nvSpPr>
        <p:spPr>
          <a:xfrm rot="7680000">
            <a:off x="9137650" y="5888355"/>
            <a:ext cx="430530" cy="430530"/>
          </a:xfrm>
          <a:prstGeom prst="ellipse">
            <a:avLst/>
          </a:prstGeom>
          <a:gradFill flip="none" rotWithShape="1">
            <a:gsLst>
              <a:gs pos="0">
                <a:srgbClr val="D1DCF2">
                  <a:alpha val="14000"/>
                </a:srgbClr>
              </a:gs>
              <a:gs pos="22000">
                <a:srgbClr val="6389D3">
                  <a:alpha val="47000"/>
                </a:srgbClr>
              </a:gs>
              <a:gs pos="45000">
                <a:srgbClr val="6389D3">
                  <a:alpha val="83000"/>
                </a:srgbClr>
              </a:gs>
              <a:gs pos="66000">
                <a:srgbClr val="6389D3">
                  <a:alpha val="87000"/>
                </a:srgbClr>
              </a:gs>
            </a:gsLst>
            <a:lin ang="5400000" scaled="1"/>
          </a:gradFill>
        </p:spPr>
      </p:sp>
      <p:sp>
        <p:nvSpPr>
          <p:cNvPr id="14" name="Text 9"/>
          <p:cNvSpPr/>
          <p:nvPr/>
        </p:nvSpPr>
        <p:spPr>
          <a:xfrm rot="7680000">
            <a:off x="9137650" y="5888355"/>
            <a:ext cx="430530" cy="43053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5" name="Shape 10"/>
          <p:cNvSpPr/>
          <p:nvPr/>
        </p:nvSpPr>
        <p:spPr>
          <a:xfrm rot="4020000">
            <a:off x="9440545" y="886460"/>
            <a:ext cx="219075" cy="219075"/>
          </a:xfrm>
          <a:prstGeom prst="ellipse">
            <a:avLst/>
          </a:prstGeom>
          <a:gradFill flip="none" rotWithShape="1">
            <a:gsLst>
              <a:gs pos="0">
                <a:srgbClr val="D1DCF2">
                  <a:alpha val="14000"/>
                </a:srgbClr>
              </a:gs>
              <a:gs pos="22000">
                <a:srgbClr val="6389D3">
                  <a:alpha val="41000"/>
                </a:srgbClr>
              </a:gs>
              <a:gs pos="45000">
                <a:srgbClr val="6389D3">
                  <a:alpha val="67000"/>
                </a:srgbClr>
              </a:gs>
              <a:gs pos="66000">
                <a:srgbClr val="6389D3">
                  <a:alpha val="76000"/>
                </a:srgbClr>
              </a:gs>
            </a:gsLst>
            <a:lin ang="5400000" scaled="1"/>
          </a:gradFill>
        </p:spPr>
      </p:sp>
      <p:sp>
        <p:nvSpPr>
          <p:cNvPr id="16" name="Text 11"/>
          <p:cNvSpPr/>
          <p:nvPr/>
        </p:nvSpPr>
        <p:spPr>
          <a:xfrm rot="4020000">
            <a:off x="9440545" y="886460"/>
            <a:ext cx="219075" cy="219075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9000">
              <a:srgbClr val="94B9FF">
                <a:alpha val="32000"/>
              </a:srgbClr>
            </a:gs>
            <a:gs pos="40000">
              <a:srgbClr val="94B9FF">
                <a:alpha val="14000"/>
              </a:srgbClr>
            </a:gs>
            <a:gs pos="62000">
              <a:srgbClr val="94B9FF">
                <a:alpha val="0"/>
              </a:srgbClr>
            </a:gs>
            <a:gs pos="98000">
              <a:srgbClr val="94B9FF">
                <a:alpha val="32000"/>
              </a:srgb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 rot="16200000">
            <a:off x="8201025" y="6865620"/>
            <a:ext cx="6776085" cy="7239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D1DCF2">
                  <a:alpha val="0"/>
                </a:srgbClr>
              </a:gs>
              <a:gs pos="22000">
                <a:srgbClr val="6389D3">
                  <a:alpha val="0"/>
                </a:srgbClr>
              </a:gs>
              <a:gs pos="69000">
                <a:srgbClr val="6389D3">
                  <a:alpha val="30000"/>
                </a:srgbClr>
              </a:gs>
              <a:gs pos="95000">
                <a:srgbClr val="6389D3">
                  <a:alpha val="70000"/>
                </a:srgbClr>
              </a:gs>
            </a:gsLst>
            <a:lin ang="0" scaled="1"/>
          </a:gradFill>
        </p:spPr>
      </p:sp>
      <p:sp>
        <p:nvSpPr>
          <p:cNvPr id="3" name="Text 1"/>
          <p:cNvSpPr/>
          <p:nvPr/>
        </p:nvSpPr>
        <p:spPr>
          <a:xfrm rot="16200000">
            <a:off x="8201025" y="6865620"/>
            <a:ext cx="6776085" cy="72390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789940" y="394335"/>
            <a:ext cx="6780530" cy="622935"/>
          </a:xfrm>
          <a:prstGeom prst="rect">
            <a:avLst/>
          </a:prstGeom>
          <a:noFill/>
        </p:spPr>
        <p:txBody>
          <a:bodyPr wrap="square" lIns="91440" tIns="45720" rIns="91440" bIns="4572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800" b="1" dirty="0">
                <a:solidFill>
                  <a:srgbClr val="000000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人类里程碑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260985" y="163195"/>
            <a:ext cx="1071245" cy="553720"/>
          </a:xfrm>
          <a:prstGeom prst="roundRect">
            <a:avLst/>
          </a:prstGeom>
          <a:gradFill flip="none" rotWithShape="1">
            <a:gsLst>
              <a:gs pos="20000">
                <a:srgbClr val="4874CB">
                  <a:alpha val="65000"/>
                </a:srgbClr>
              </a:gs>
              <a:gs pos="43000">
                <a:srgbClr val="4874CB">
                  <a:alpha val="54000"/>
                </a:srgbClr>
              </a:gs>
              <a:gs pos="63000">
                <a:srgbClr val="4874CB">
                  <a:alpha val="16000"/>
                </a:srgbClr>
              </a:gs>
              <a:gs pos="100000">
                <a:srgbClr val="FFFFFF">
                  <a:alpha val="0"/>
                </a:srgbClr>
              </a:gs>
            </a:gsLst>
            <a:lin ang="0" scaled="1"/>
          </a:gradFill>
        </p:spPr>
      </p:sp>
      <p:sp>
        <p:nvSpPr>
          <p:cNvPr id="6" name="Text 4"/>
          <p:cNvSpPr/>
          <p:nvPr/>
        </p:nvSpPr>
        <p:spPr>
          <a:xfrm>
            <a:off x="260985" y="163195"/>
            <a:ext cx="1071245" cy="5537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7" name="Shape 5"/>
          <p:cNvSpPr/>
          <p:nvPr/>
        </p:nvSpPr>
        <p:spPr>
          <a:xfrm>
            <a:off x="11485880" y="589915"/>
            <a:ext cx="134620" cy="134620"/>
          </a:xfrm>
          <a:prstGeom prst="ellipse">
            <a:avLst/>
          </a:prstGeom>
          <a:gradFill flip="none" rotWithShape="1">
            <a:gsLst>
              <a:gs pos="20000">
                <a:srgbClr val="4874CB">
                  <a:alpha val="83000"/>
                </a:srgbClr>
              </a:gs>
              <a:gs pos="43000">
                <a:srgbClr val="4874CB">
                  <a:alpha val="72000"/>
                </a:srgbClr>
              </a:gs>
              <a:gs pos="63000">
                <a:srgbClr val="4874CB">
                  <a:alpha val="47000"/>
                </a:srgbClr>
              </a:gs>
              <a:gs pos="100000">
                <a:srgbClr val="FFFFFF">
                  <a:alpha val="47000"/>
                </a:srgbClr>
              </a:gs>
            </a:gsLst>
            <a:lin ang="0" scaled="1"/>
          </a:gradFill>
        </p:spPr>
      </p:sp>
      <p:sp>
        <p:nvSpPr>
          <p:cNvPr id="8" name="Text 6"/>
          <p:cNvSpPr/>
          <p:nvPr/>
        </p:nvSpPr>
        <p:spPr>
          <a:xfrm>
            <a:off x="114858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11816080" y="589915"/>
            <a:ext cx="134620" cy="134620"/>
          </a:xfrm>
          <a:prstGeom prst="ellipse">
            <a:avLst/>
          </a:prstGeom>
          <a:solidFill>
            <a:srgbClr val="000000">
              <a:alpha val="0"/>
            </a:srgbClr>
          </a:solidFill>
          <a:ln w="19050">
            <a:gradFill flip="none" rotWithShape="1">
              <a:gsLst>
                <a:gs pos="0">
                  <a:srgbClr val="4874CB"/>
                </a:gs>
                <a:gs pos="100000">
                  <a:srgbClr val="4874CB">
                    <a:alpha val="29000"/>
                  </a:srgbClr>
                </a:gs>
              </a:gsLst>
              <a:lin ang="2700000" scaled="1"/>
            </a:gra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118160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11650980" y="589915"/>
            <a:ext cx="134620" cy="134620"/>
          </a:xfrm>
          <a:prstGeom prst="ellipse">
            <a:avLst/>
          </a:prstGeom>
          <a:gradFill flip="none" rotWithShape="1">
            <a:gsLst>
              <a:gs pos="20000">
                <a:srgbClr val="4874CB">
                  <a:alpha val="83000"/>
                </a:srgbClr>
              </a:gs>
              <a:gs pos="43000">
                <a:srgbClr val="4874CB">
                  <a:alpha val="72000"/>
                </a:srgbClr>
              </a:gs>
              <a:gs pos="63000">
                <a:srgbClr val="4874CB">
                  <a:alpha val="47000"/>
                </a:srgbClr>
              </a:gs>
              <a:gs pos="100000">
                <a:srgbClr val="FFFFFF">
                  <a:alpha val="47000"/>
                </a:srgbClr>
              </a:gs>
            </a:gsLst>
            <a:lin ang="0" scaled="1"/>
          </a:gradFill>
        </p:spPr>
      </p:sp>
      <p:sp>
        <p:nvSpPr>
          <p:cNvPr id="12" name="Text 10"/>
          <p:cNvSpPr/>
          <p:nvPr/>
        </p:nvSpPr>
        <p:spPr>
          <a:xfrm>
            <a:off x="116509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4" name="Shape 11"/>
          <p:cNvSpPr/>
          <p:nvPr/>
        </p:nvSpPr>
        <p:spPr>
          <a:xfrm rot="16200000">
            <a:off x="5544185" y="3966845"/>
            <a:ext cx="6776085" cy="65024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D1DCF2">
                  <a:alpha val="0"/>
                </a:srgbClr>
              </a:gs>
              <a:gs pos="22000">
                <a:srgbClr val="6389D3">
                  <a:alpha val="0"/>
                </a:srgbClr>
              </a:gs>
              <a:gs pos="69000">
                <a:srgbClr val="6389D3">
                  <a:alpha val="30000"/>
                </a:srgbClr>
              </a:gs>
              <a:gs pos="95000">
                <a:srgbClr val="6389D3">
                  <a:alpha val="67000"/>
                </a:srgbClr>
              </a:gs>
            </a:gsLst>
            <a:lin ang="0" scaled="1"/>
          </a:gradFill>
        </p:spPr>
      </p:sp>
      <p:sp>
        <p:nvSpPr>
          <p:cNvPr id="15" name="Text 12"/>
          <p:cNvSpPr/>
          <p:nvPr/>
        </p:nvSpPr>
        <p:spPr>
          <a:xfrm rot="16200000">
            <a:off x="5544185" y="3966845"/>
            <a:ext cx="6776085" cy="65024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7" name="Text 13"/>
          <p:cNvSpPr/>
          <p:nvPr/>
        </p:nvSpPr>
        <p:spPr>
          <a:xfrm>
            <a:off x="867410" y="1210310"/>
            <a:ext cx="4449445" cy="622935"/>
          </a:xfrm>
          <a:prstGeom prst="rect">
            <a:avLst/>
          </a:prstGeom>
          <a:noFill/>
        </p:spPr>
        <p:txBody>
          <a:bodyPr wrap="square" lIns="91440" tIns="45720" rIns="91440" bIns="4572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000" b="1" dirty="0">
                <a:solidFill>
                  <a:srgbClr val="3869A6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月壤样本带回</a:t>
            </a:r>
            <a:endParaRPr lang="en-US" sz="1600" dirty="0"/>
          </a:p>
        </p:txBody>
      </p:sp>
      <p:sp>
        <p:nvSpPr>
          <p:cNvPr id="18" name="Text 14"/>
          <p:cNvSpPr/>
          <p:nvPr/>
        </p:nvSpPr>
        <p:spPr>
          <a:xfrm>
            <a:off x="867410" y="1697990"/>
            <a:ext cx="5130165" cy="2194560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1400" dirty="0">
                <a:solidFill>
                  <a:srgbClr val="000000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2024年6月，嫦娥六号成功完成人类首次月球背面采样返回任务，共带回1,935克月壤样本。这些样本揭示了月球背面约28亿年前仍存在岩浆活动，并首次获取月背古磁场信息，为月球演化史研究提供了关键证据。</a:t>
            </a:r>
            <a:endParaRPr lang="en-US" sz="1400" dirty="0">
              <a:solidFill>
                <a:srgbClr val="000000"/>
              </a:solidFill>
              <a:latin typeface="MiSans" pitchFamily="34" charset="-122"/>
              <a:ea typeface="MiSans" pitchFamily="34" charset="-122"/>
              <a:cs typeface="MiSans" pitchFamily="34" charset="-120"/>
            </a:endParaRPr>
          </a:p>
        </p:txBody>
      </p:sp>
      <p:sp>
        <p:nvSpPr>
          <p:cNvPr id="20" name="Text 16"/>
          <p:cNvSpPr/>
          <p:nvPr/>
        </p:nvSpPr>
        <p:spPr>
          <a:xfrm>
            <a:off x="867410" y="3037840"/>
            <a:ext cx="5130165" cy="3328670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 marL="0" indent="0" algn="just" fontAlgn="auto">
              <a:lnSpc>
                <a:spcPts val="2400"/>
              </a:lnSpc>
              <a:buNone/>
            </a:pPr>
            <a:r>
              <a:rPr lang="en-US" sz="1600" dirty="0">
                <a:solidFill>
                  <a:srgbClr val="000000"/>
                </a:solidFill>
                <a:latin typeface="Times New Roman" panose="02020603050405020304" charset="0"/>
                <a:ea typeface="MiSans" pitchFamily="34" charset="-122"/>
                <a:cs typeface="Times New Roman" panose="02020603050405020304" charset="0"/>
              </a:rPr>
              <a:t>В июне 2024 года аппарат "Чанъэ-6" успешно завершил первую в истории человечества миссию по возвращению образцов на обратную сторону Луны, доставив на Землю образцы лунного грунта общим весом 1 935 граммов. Эти образцы показали, что магматическая активность на обратной стороне Луны все еще существовала около 2,8 миллиарда лет назад, и впервые получили информацию о древнем магнитном поле на обратной стороне Луны, предоставив ключевые доказательства для изучения эволюционной истории Луны.</a:t>
            </a:r>
            <a:endParaRPr lang="en-US" sz="1600" dirty="0">
              <a:solidFill>
                <a:srgbClr val="000000"/>
              </a:solidFill>
              <a:latin typeface="Times New Roman" panose="02020603050405020304" charset="0"/>
              <a:ea typeface="MiSans" pitchFamily="34" charset="-122"/>
              <a:cs typeface="Times New Roman" panose="02020603050405020304" charset="0"/>
            </a:endParaRPr>
          </a:p>
        </p:txBody>
      </p:sp>
      <p:sp>
        <p:nvSpPr>
          <p:cNvPr id="21" name="Shape 17"/>
          <p:cNvSpPr/>
          <p:nvPr/>
        </p:nvSpPr>
        <p:spPr>
          <a:xfrm rot="16200000">
            <a:off x="-213360" y="2343785"/>
            <a:ext cx="1623695" cy="12001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87A9FF">
                  <a:alpha val="61000"/>
                </a:srgbClr>
              </a:gs>
              <a:gs pos="71000">
                <a:srgbClr val="4874CB">
                  <a:alpha val="61000"/>
                </a:srgbClr>
              </a:gs>
            </a:gsLst>
            <a:lin ang="2700000" scaled="1"/>
          </a:gradFill>
        </p:spPr>
      </p:sp>
      <p:sp>
        <p:nvSpPr>
          <p:cNvPr id="22" name="Text 18"/>
          <p:cNvSpPr/>
          <p:nvPr/>
        </p:nvSpPr>
        <p:spPr>
          <a:xfrm rot="16200000">
            <a:off x="-213360" y="2343785"/>
            <a:ext cx="1623695" cy="120015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23" name="Shape 19"/>
          <p:cNvSpPr/>
          <p:nvPr/>
        </p:nvSpPr>
        <p:spPr>
          <a:xfrm rot="16200000">
            <a:off x="-217170" y="4789170"/>
            <a:ext cx="1630045" cy="11938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87A9FF">
                  <a:alpha val="61000"/>
                </a:srgbClr>
              </a:gs>
              <a:gs pos="71000">
                <a:srgbClr val="4874CB">
                  <a:alpha val="61000"/>
                </a:srgbClr>
              </a:gs>
            </a:gsLst>
            <a:lin ang="2700000" scaled="1"/>
          </a:gradFill>
        </p:spPr>
      </p:sp>
      <p:sp>
        <p:nvSpPr>
          <p:cNvPr id="24" name="Text 20"/>
          <p:cNvSpPr/>
          <p:nvPr/>
        </p:nvSpPr>
        <p:spPr>
          <a:xfrm rot="16200000">
            <a:off x="-217170" y="4789170"/>
            <a:ext cx="1630045" cy="11938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pic>
        <p:nvPicPr>
          <p:cNvPr id="107" name="图片 106"/>
          <p:cNvPicPr/>
          <p:nvPr/>
        </p:nvPicPr>
        <p:blipFill>
          <a:blip r:embed="rId1"/>
          <a:srcRect l="32377" t="9580" r="37900" b="17650"/>
          <a:stretch>
            <a:fillRect/>
          </a:stretch>
        </p:blipFill>
        <p:spPr>
          <a:xfrm>
            <a:off x="9175750" y="1471930"/>
            <a:ext cx="2310130" cy="462089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8" name="图片 107"/>
          <p:cNvPicPr/>
          <p:nvPr/>
        </p:nvPicPr>
        <p:blipFill>
          <a:blip r:embed="rId2"/>
          <a:stretch>
            <a:fillRect/>
          </a:stretch>
        </p:blipFill>
        <p:spPr>
          <a:xfrm>
            <a:off x="6330315" y="1470660"/>
            <a:ext cx="2659380" cy="462216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12000">
              <a:srgbClr val="94B9FF">
                <a:alpha val="50000"/>
              </a:srgbClr>
            </a:gs>
            <a:gs pos="36000">
              <a:srgbClr val="94B9FF">
                <a:alpha val="0"/>
              </a:srgbClr>
            </a:gs>
            <a:gs pos="63000">
              <a:srgbClr val="94B9FF">
                <a:alpha val="9000"/>
              </a:srgbClr>
            </a:gs>
            <a:gs pos="98000">
              <a:srgbClr val="94B9FF">
                <a:alpha val="54000"/>
              </a:srgbClr>
            </a:gs>
          </a:gsLst>
          <a:lin ang="17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6-01-00:29:48-d0tisv475iks2gau4ogg.png"/>
          <p:cNvPicPr>
            <a:picLocks noChangeAspect="1"/>
          </p:cNvPicPr>
          <p:nvPr/>
        </p:nvPicPr>
        <p:blipFill>
          <a:blip r:embed="rId1">
            <a:alphaModFix amt="83000"/>
          </a:blip>
          <a:srcRect l="25401" t="16194" r="42943" b="26759"/>
          <a:stretch>
            <a:fillRect/>
          </a:stretch>
        </p:blipFill>
        <p:spPr>
          <a:xfrm>
            <a:off x="4166235" y="1635760"/>
            <a:ext cx="3859530" cy="391223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89940" y="394335"/>
            <a:ext cx="6780530" cy="622935"/>
          </a:xfrm>
          <a:prstGeom prst="rect">
            <a:avLst/>
          </a:prstGeom>
          <a:noFill/>
        </p:spPr>
        <p:txBody>
          <a:bodyPr wrap="square" lIns="91440" tIns="45720" rIns="91440" bIns="4572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800" b="1" dirty="0">
                <a:solidFill>
                  <a:srgbClr val="000000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国际评价</a:t>
            </a:r>
            <a:endParaRPr lang="en-US" sz="1600" dirty="0"/>
          </a:p>
        </p:txBody>
      </p:sp>
      <p:sp>
        <p:nvSpPr>
          <p:cNvPr id="4" name="Shape 1"/>
          <p:cNvSpPr/>
          <p:nvPr/>
        </p:nvSpPr>
        <p:spPr>
          <a:xfrm>
            <a:off x="260985" y="163195"/>
            <a:ext cx="1071245" cy="553720"/>
          </a:xfrm>
          <a:prstGeom prst="roundRect">
            <a:avLst/>
          </a:prstGeom>
          <a:gradFill flip="none" rotWithShape="1">
            <a:gsLst>
              <a:gs pos="20000">
                <a:srgbClr val="4874CB">
                  <a:alpha val="65000"/>
                </a:srgbClr>
              </a:gs>
              <a:gs pos="43000">
                <a:srgbClr val="4874CB">
                  <a:alpha val="54000"/>
                </a:srgbClr>
              </a:gs>
              <a:gs pos="63000">
                <a:srgbClr val="4874CB">
                  <a:alpha val="16000"/>
                </a:srgbClr>
              </a:gs>
              <a:gs pos="100000">
                <a:srgbClr val="FFFFFF">
                  <a:alpha val="0"/>
                </a:srgbClr>
              </a:gs>
            </a:gsLst>
            <a:lin ang="0" scaled="1"/>
          </a:gradFill>
        </p:spPr>
      </p:sp>
      <p:sp>
        <p:nvSpPr>
          <p:cNvPr id="5" name="Text 2"/>
          <p:cNvSpPr/>
          <p:nvPr/>
        </p:nvSpPr>
        <p:spPr>
          <a:xfrm>
            <a:off x="260985" y="163195"/>
            <a:ext cx="1071245" cy="5537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6" name="Shape 3"/>
          <p:cNvSpPr/>
          <p:nvPr/>
        </p:nvSpPr>
        <p:spPr>
          <a:xfrm>
            <a:off x="11485880" y="589915"/>
            <a:ext cx="134620" cy="134620"/>
          </a:xfrm>
          <a:prstGeom prst="ellipse">
            <a:avLst/>
          </a:prstGeom>
          <a:gradFill flip="none" rotWithShape="1">
            <a:gsLst>
              <a:gs pos="20000">
                <a:srgbClr val="4874CB">
                  <a:alpha val="83000"/>
                </a:srgbClr>
              </a:gs>
              <a:gs pos="43000">
                <a:srgbClr val="4874CB">
                  <a:alpha val="72000"/>
                </a:srgbClr>
              </a:gs>
              <a:gs pos="63000">
                <a:srgbClr val="4874CB">
                  <a:alpha val="47000"/>
                </a:srgbClr>
              </a:gs>
              <a:gs pos="100000">
                <a:srgbClr val="FFFFFF">
                  <a:alpha val="47000"/>
                </a:srgbClr>
              </a:gs>
            </a:gsLst>
            <a:lin ang="0" scaled="1"/>
          </a:gradFill>
        </p:spPr>
      </p:sp>
      <p:sp>
        <p:nvSpPr>
          <p:cNvPr id="7" name="Text 4"/>
          <p:cNvSpPr/>
          <p:nvPr/>
        </p:nvSpPr>
        <p:spPr>
          <a:xfrm>
            <a:off x="114858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8" name="Shape 5"/>
          <p:cNvSpPr/>
          <p:nvPr/>
        </p:nvSpPr>
        <p:spPr>
          <a:xfrm>
            <a:off x="11816080" y="589915"/>
            <a:ext cx="134620" cy="134620"/>
          </a:xfrm>
          <a:prstGeom prst="ellipse">
            <a:avLst/>
          </a:prstGeom>
          <a:solidFill>
            <a:srgbClr val="000000">
              <a:alpha val="0"/>
            </a:srgbClr>
          </a:solidFill>
          <a:ln w="19050">
            <a:gradFill flip="none" rotWithShape="1">
              <a:gsLst>
                <a:gs pos="0">
                  <a:srgbClr val="4874CB"/>
                </a:gs>
                <a:gs pos="100000">
                  <a:srgbClr val="4874CB">
                    <a:alpha val="29000"/>
                  </a:srgbClr>
                </a:gs>
              </a:gsLst>
              <a:lin ang="2700000" scaled="1"/>
            </a:gra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118160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0" name="Shape 7"/>
          <p:cNvSpPr/>
          <p:nvPr/>
        </p:nvSpPr>
        <p:spPr>
          <a:xfrm>
            <a:off x="11650980" y="589915"/>
            <a:ext cx="134620" cy="134620"/>
          </a:xfrm>
          <a:prstGeom prst="ellipse">
            <a:avLst/>
          </a:prstGeom>
          <a:gradFill flip="none" rotWithShape="1">
            <a:gsLst>
              <a:gs pos="20000">
                <a:srgbClr val="4874CB">
                  <a:alpha val="83000"/>
                </a:srgbClr>
              </a:gs>
              <a:gs pos="43000">
                <a:srgbClr val="4874CB">
                  <a:alpha val="72000"/>
                </a:srgbClr>
              </a:gs>
              <a:gs pos="63000">
                <a:srgbClr val="4874CB">
                  <a:alpha val="47000"/>
                </a:srgbClr>
              </a:gs>
              <a:gs pos="100000">
                <a:srgbClr val="FFFFFF">
                  <a:alpha val="47000"/>
                </a:srgbClr>
              </a:gs>
            </a:gsLst>
            <a:lin ang="0" scaled="1"/>
          </a:gradFill>
        </p:spPr>
      </p:sp>
      <p:sp>
        <p:nvSpPr>
          <p:cNvPr id="11" name="Text 8"/>
          <p:cNvSpPr/>
          <p:nvPr/>
        </p:nvSpPr>
        <p:spPr>
          <a:xfrm>
            <a:off x="116509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pic>
        <p:nvPicPr>
          <p:cNvPr id="12" name="Image 1" descr="https://kimi-img.moonshot.cn/pub/slides/slides_tmpl/image/25-06-01-00:29:58-d0tit1k75iks2gau4on0.png"/>
          <p:cNvPicPr>
            <a:picLocks noChangeAspect="1"/>
          </p:cNvPicPr>
          <p:nvPr/>
        </p:nvPicPr>
        <p:blipFill>
          <a:blip r:embed="rId2"/>
          <a:srcRect t="19549" b="19549"/>
          <a:stretch>
            <a:fillRect/>
          </a:stretch>
        </p:blipFill>
        <p:spPr>
          <a:xfrm flipH="1">
            <a:off x="685800" y="1402398"/>
            <a:ext cx="5400000" cy="2466724"/>
          </a:xfrm>
          <a:prstGeom prst="rect">
            <a:avLst/>
          </a:prstGeom>
        </p:spPr>
      </p:pic>
      <p:pic>
        <p:nvPicPr>
          <p:cNvPr id="13" name="Image 2" descr="https://kimi-img.moonshot.cn/pub/slides/slides_tmpl/image/25-06-01-00:30:03-d0tit2s75iks2gau4ong.png"/>
          <p:cNvPicPr>
            <a:picLocks noChangeAspect="1"/>
          </p:cNvPicPr>
          <p:nvPr/>
        </p:nvPicPr>
        <p:blipFill>
          <a:blip r:embed="rId3"/>
          <a:srcRect t="34778" b="34778"/>
          <a:stretch>
            <a:fillRect/>
          </a:stretch>
        </p:blipFill>
        <p:spPr>
          <a:xfrm flipH="1">
            <a:off x="6085840" y="3868738"/>
            <a:ext cx="5400000" cy="2466724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685800" y="4833938"/>
            <a:ext cx="5101590" cy="161607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1600" dirty="0">
                <a:solidFill>
                  <a:srgbClr val="000000"/>
                </a:solidFill>
                <a:latin typeface="Times New Roman" panose="02020603050405020304" charset="0"/>
                <a:ea typeface="MiSans" pitchFamily="34" charset="-122"/>
                <a:cs typeface="Times New Roman" panose="02020603050405020304" charset="0"/>
              </a:rPr>
              <a:t>Результаты исследований были последовательно опубликованы в журналах Nature и Science, что способствовало укреплению лидирующих международных позиций Китая в области технологий освоения дальнего космоса.</a:t>
            </a:r>
            <a:endParaRPr lang="en-US" sz="1600" dirty="0">
              <a:solidFill>
                <a:srgbClr val="000000"/>
              </a:solidFill>
              <a:latin typeface="Times New Roman" panose="02020603050405020304" charset="0"/>
              <a:ea typeface="MiSans" pitchFamily="34" charset="-122"/>
              <a:cs typeface="Times New Roman" panose="02020603050405020304" charset="0"/>
            </a:endParaRPr>
          </a:p>
        </p:txBody>
      </p:sp>
      <p:sp>
        <p:nvSpPr>
          <p:cNvPr id="15" name="Text 10"/>
          <p:cNvSpPr/>
          <p:nvPr/>
        </p:nvSpPr>
        <p:spPr>
          <a:xfrm>
            <a:off x="685800" y="3983673"/>
            <a:ext cx="5101590" cy="73533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4000" b="1" dirty="0">
                <a:gradFill flip="none" rotWithShape="0">
                  <a:gsLst>
                    <a:gs pos="0">
                      <a:srgbClr val="ACC1E8"/>
                    </a:gs>
                    <a:gs pos="31000">
                      <a:srgbClr val="849FDE"/>
                    </a:gs>
                    <a:gs pos="68000">
                      <a:srgbClr val="5A7DD4"/>
                    </a:gs>
                  </a:gsLst>
                  <a:lin ang="10800000" scaled="1"/>
                </a:gradFill>
                <a:latin typeface="MiSans" pitchFamily="34" charset="-122"/>
                <a:ea typeface="MiSans" pitchFamily="34" charset="-122"/>
                <a:cs typeface="MiSans" pitchFamily="34" charset="-120"/>
              </a:rPr>
              <a:t>01</a:t>
            </a:r>
            <a:endParaRPr lang="en-US" sz="1600" dirty="0"/>
          </a:p>
        </p:txBody>
      </p:sp>
      <p:sp>
        <p:nvSpPr>
          <p:cNvPr id="16" name="Text 11"/>
          <p:cNvSpPr/>
          <p:nvPr/>
        </p:nvSpPr>
        <p:spPr>
          <a:xfrm>
            <a:off x="6384290" y="2108200"/>
            <a:ext cx="5101590" cy="161798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solidFill>
                  <a:srgbClr val="000000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研究成果连续登上《自然》《科学》，推动了中国深空探测技术的国际领先地位。</a:t>
            </a:r>
            <a:endParaRPr lang="en-US" sz="2000" dirty="0">
              <a:solidFill>
                <a:srgbClr val="000000"/>
              </a:solidFill>
              <a:latin typeface="MiSans" pitchFamily="34" charset="-122"/>
              <a:ea typeface="MiSans" pitchFamily="34" charset="-122"/>
              <a:cs typeface="MiSans" pitchFamily="34" charset="-120"/>
            </a:endParaRPr>
          </a:p>
        </p:txBody>
      </p:sp>
      <p:sp>
        <p:nvSpPr>
          <p:cNvPr id="17" name="Text 12"/>
          <p:cNvSpPr/>
          <p:nvPr/>
        </p:nvSpPr>
        <p:spPr>
          <a:xfrm>
            <a:off x="6384925" y="1414463"/>
            <a:ext cx="4802400" cy="73708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r">
              <a:lnSpc>
                <a:spcPct val="100000"/>
              </a:lnSpc>
              <a:buNone/>
            </a:pPr>
            <a:r>
              <a:rPr lang="en-US" sz="1800" dirty="0">
                <a:solidFill>
                  <a:srgbClr val="333333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 </a:t>
            </a:r>
            <a:endParaRPr lang="en-US" sz="1600" dirty="0"/>
          </a:p>
        </p:txBody>
      </p:sp>
      <p:sp>
        <p:nvSpPr>
          <p:cNvPr id="18" name="Text 13"/>
          <p:cNvSpPr/>
          <p:nvPr/>
        </p:nvSpPr>
        <p:spPr>
          <a:xfrm>
            <a:off x="10871215" y="1301591"/>
            <a:ext cx="933445" cy="73533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4000" b="1" dirty="0">
                <a:gradFill flip="none" rotWithShape="0">
                  <a:gsLst>
                    <a:gs pos="36000">
                      <a:srgbClr val="5A7DD4"/>
                    </a:gs>
                    <a:gs pos="99000">
                      <a:srgbClr val="ACC1E8"/>
                    </a:gs>
                  </a:gsLst>
                  <a:lin ang="10800000" scaled="1"/>
                </a:gradFill>
                <a:latin typeface="MiSans" pitchFamily="34" charset="-122"/>
                <a:ea typeface="MiSans" pitchFamily="34" charset="-122"/>
                <a:cs typeface="MiSans" pitchFamily="34" charset="-120"/>
              </a:rPr>
              <a:t>02</a:t>
            </a:r>
            <a:endParaRPr lang="en-US" sz="1600" dirty="0"/>
          </a:p>
        </p:txBody>
      </p:sp>
      <p:sp>
        <p:nvSpPr>
          <p:cNvPr id="19" name="Text 14"/>
          <p:cNvSpPr/>
          <p:nvPr/>
        </p:nvSpPr>
        <p:spPr>
          <a:xfrm>
            <a:off x="5118735" y="1600200"/>
            <a:ext cx="5483225" cy="69913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r">
              <a:lnSpc>
                <a:spcPct val="100000"/>
              </a:lnSpc>
              <a:buNone/>
            </a:pPr>
            <a:r>
              <a:rPr lang="zh-CN" altLang="en-US" sz="2000" b="1" dirty="0">
                <a:solidFill>
                  <a:srgbClr val="4874CB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登上</a:t>
            </a:r>
            <a:r>
              <a:rPr lang="en-US" sz="2000" b="1" dirty="0">
                <a:solidFill>
                  <a:srgbClr val="4874CB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《自然》《科学》</a:t>
            </a:r>
            <a:endParaRPr lang="en-US" sz="1600" dirty="0"/>
          </a:p>
        </p:txBody>
      </p:sp>
      <p:sp>
        <p:nvSpPr>
          <p:cNvPr id="20" name="Text 15"/>
          <p:cNvSpPr/>
          <p:nvPr/>
        </p:nvSpPr>
        <p:spPr>
          <a:xfrm>
            <a:off x="1438910" y="4337050"/>
            <a:ext cx="5483225" cy="69913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000" b="1" dirty="0">
                <a:solidFill>
                  <a:srgbClr val="4874CB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国际影响力</a:t>
            </a:r>
            <a:endParaRPr lang="en-US" sz="1600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9000">
              <a:srgbClr val="94B9FF">
                <a:alpha val="0"/>
              </a:srgbClr>
            </a:gs>
            <a:gs pos="40000">
              <a:srgbClr val="94B9FF">
                <a:alpha val="10000"/>
              </a:srgbClr>
            </a:gs>
            <a:gs pos="63000">
              <a:srgbClr val="94B9FF">
                <a:alpha val="9000"/>
              </a:srgbClr>
            </a:gs>
            <a:gs pos="84000">
              <a:srgbClr val="94B9FF">
                <a:alpha val="45000"/>
              </a:srgbClr>
            </a:gs>
          </a:gsLst>
          <a:lin ang="6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6-01-00:29:41-d0tistc75iks2gau4oag.png"/>
          <p:cNvPicPr>
            <a:picLocks noChangeAspect="1"/>
          </p:cNvPicPr>
          <p:nvPr/>
        </p:nvPicPr>
        <p:blipFill>
          <a:blip r:embed="rId1"/>
          <a:srcRect l="20060" t="9520" b="9520"/>
          <a:stretch>
            <a:fillRect/>
          </a:stretch>
        </p:blipFill>
        <p:spPr>
          <a:xfrm>
            <a:off x="3559810" y="0"/>
            <a:ext cx="6771640" cy="6858000"/>
          </a:xfrm>
          <a:prstGeom prst="rect">
            <a:avLst/>
          </a:prstGeom>
        </p:spPr>
      </p:pic>
      <p:pic>
        <p:nvPicPr>
          <p:cNvPr id="3" name="Image 1" descr="https://kimi-img.moonshot.cn/pub/slides/slides_tmpl/image/25-06-01-00:29:45-d0tisuc75iks2gau4od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3620" y="2388552"/>
            <a:ext cx="1600200" cy="1651000"/>
          </a:xfrm>
          <a:prstGeom prst="rect">
            <a:avLst/>
          </a:prstGeom>
        </p:spPr>
      </p:pic>
      <p:sp>
        <p:nvSpPr>
          <p:cNvPr id="4" name="Shape 0"/>
          <p:cNvSpPr/>
          <p:nvPr/>
        </p:nvSpPr>
        <p:spPr>
          <a:xfrm>
            <a:off x="1504315" y="2848610"/>
            <a:ext cx="1320165" cy="1334770"/>
          </a:xfrm>
          <a:prstGeom prst="ellipse">
            <a:avLst/>
          </a:prstGeom>
          <a:solidFill>
            <a:srgbClr val="FFFFFF"/>
          </a:solidFill>
        </p:spPr>
      </p:sp>
      <p:sp>
        <p:nvSpPr>
          <p:cNvPr id="5" name="Text 1"/>
          <p:cNvSpPr/>
          <p:nvPr/>
        </p:nvSpPr>
        <p:spPr>
          <a:xfrm>
            <a:off x="1504315" y="2848610"/>
            <a:ext cx="1320165" cy="133477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6" name="Shape 2"/>
          <p:cNvSpPr/>
          <p:nvPr/>
        </p:nvSpPr>
        <p:spPr>
          <a:xfrm>
            <a:off x="1509395" y="2843530"/>
            <a:ext cx="1320165" cy="1334770"/>
          </a:xfrm>
          <a:prstGeom prst="ellipse">
            <a:avLst/>
          </a:prstGeom>
          <a:gradFill flip="none" rotWithShape="1">
            <a:gsLst>
              <a:gs pos="2000">
                <a:srgbClr val="D1DCF2">
                  <a:alpha val="83000"/>
                </a:srgbClr>
              </a:gs>
              <a:gs pos="55000">
                <a:srgbClr val="4874CB">
                  <a:alpha val="69000"/>
                </a:srgbClr>
              </a:gs>
              <a:gs pos="100000">
                <a:srgbClr val="345FB6"/>
              </a:gs>
            </a:gsLst>
            <a:path path="circle">
              <a:fillToRect r="100000" b="100000"/>
            </a:path>
            <a:tileRect l="-100000" t="-100000"/>
          </a:gradFill>
          <a:effectLst>
            <a:outerShdw blurRad="304800" dist="184847" dir="2700000" algn="bl" rotWithShape="0">
              <a:srgbClr val="2E54A1">
                <a:alpha val="23922"/>
              </a:srgbClr>
            </a:outerShdw>
          </a:effectLst>
        </p:spPr>
      </p:sp>
      <p:sp>
        <p:nvSpPr>
          <p:cNvPr id="7" name="Text 3"/>
          <p:cNvSpPr/>
          <p:nvPr/>
        </p:nvSpPr>
        <p:spPr>
          <a:xfrm>
            <a:off x="1509395" y="2843530"/>
            <a:ext cx="1320165" cy="133477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8" name="Text 4"/>
          <p:cNvSpPr/>
          <p:nvPr/>
        </p:nvSpPr>
        <p:spPr>
          <a:xfrm>
            <a:off x="1504315" y="3018790"/>
            <a:ext cx="1320165" cy="993140"/>
          </a:xfrm>
          <a:prstGeom prst="rect">
            <a:avLst/>
          </a:prstGeom>
          <a:noFill/>
        </p:spPr>
        <p:txBody>
          <a:bodyPr wrap="square" lIns="91440" tIns="45720" rIns="91440" bIns="4572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4800" b="1" dirty="0">
                <a:solidFill>
                  <a:srgbClr val="FFFFFF"/>
                </a:solidFill>
                <a:latin typeface="Arial Black" panose="020B0A04020102020204" pitchFamily="34" charset="0"/>
                <a:ea typeface="Arial Black" panose="020B0A04020102020204" pitchFamily="34" charset="-122"/>
                <a:cs typeface="Arial Black" panose="020B0A04020102020204" pitchFamily="34" charset="-120"/>
              </a:rPr>
              <a:t>07</a:t>
            </a:r>
            <a:endParaRPr lang="en-US" sz="1600" dirty="0"/>
          </a:p>
        </p:txBody>
      </p:sp>
      <p:sp>
        <p:nvSpPr>
          <p:cNvPr id="9" name="Text 5"/>
          <p:cNvSpPr/>
          <p:nvPr/>
        </p:nvSpPr>
        <p:spPr>
          <a:xfrm>
            <a:off x="3142615" y="3110865"/>
            <a:ext cx="8497570" cy="132207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4000" b="1" dirty="0">
                <a:solidFill>
                  <a:srgbClr val="4874CB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“祖冲之三号”量子计算机</a:t>
            </a:r>
            <a:endParaRPr lang="en-US" sz="4000" b="1" dirty="0">
              <a:solidFill>
                <a:srgbClr val="4874CB"/>
              </a:solidFill>
              <a:latin typeface="MiSans" pitchFamily="34" charset="-122"/>
              <a:ea typeface="MiSans" pitchFamily="34" charset="-122"/>
              <a:cs typeface="MiSans" pitchFamily="34" charset="-120"/>
            </a:endParaRPr>
          </a:p>
          <a:p>
            <a:pPr marL="0" indent="0" algn="l">
              <a:lnSpc>
                <a:spcPct val="100000"/>
              </a:lnSpc>
              <a:buNone/>
            </a:pPr>
            <a:r>
              <a:rPr lang="en-US" sz="4000" b="1" dirty="0">
                <a:solidFill>
                  <a:srgbClr val="4874CB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刷新世界纪录</a:t>
            </a:r>
            <a:endParaRPr lang="en-US" sz="1600" dirty="0"/>
          </a:p>
        </p:txBody>
      </p:sp>
      <p:sp>
        <p:nvSpPr>
          <p:cNvPr id="10" name="Text 6"/>
          <p:cNvSpPr/>
          <p:nvPr/>
        </p:nvSpPr>
        <p:spPr>
          <a:xfrm>
            <a:off x="3152775" y="4318635"/>
            <a:ext cx="8497570" cy="4603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1600" dirty="0">
                <a:solidFill>
                  <a:srgbClr val="000000"/>
                </a:solidFill>
                <a:latin typeface="Times New Roman" panose="02020603050405020304" charset="0"/>
                <a:ea typeface="MiSans" pitchFamily="34" charset="-122"/>
                <a:cs typeface="Times New Roman" panose="02020603050405020304" charset="0"/>
              </a:rPr>
              <a:t>"Квантовый компьютер Zuchongzhi III устанавливает новый мировой рекорд</a:t>
            </a:r>
            <a:endParaRPr lang="en-US" sz="1600" dirty="0">
              <a:solidFill>
                <a:srgbClr val="000000"/>
              </a:solidFill>
              <a:latin typeface="Times New Roman" panose="02020603050405020304" charset="0"/>
              <a:ea typeface="MiSans" pitchFamily="34" charset="-122"/>
              <a:cs typeface="Times New Roman" panose="02020603050405020304" charset="0"/>
            </a:endParaRPr>
          </a:p>
        </p:txBody>
      </p:sp>
      <p:sp>
        <p:nvSpPr>
          <p:cNvPr id="11" name="Text 7"/>
          <p:cNvSpPr/>
          <p:nvPr/>
        </p:nvSpPr>
        <p:spPr>
          <a:xfrm>
            <a:off x="3142615" y="2188845"/>
            <a:ext cx="8497570" cy="73144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  <a:ea typeface="Arial Black" panose="020B0A04020102020204" pitchFamily="34" charset="-122"/>
                <a:cs typeface="Arial Black" panose="020B0A04020102020204" pitchFamily="34" charset="-120"/>
              </a:rPr>
              <a:t>PART 07</a:t>
            </a:r>
            <a:endParaRPr lang="en-US" sz="32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ial Black" panose="020B0A04020102020204" pitchFamily="34" charset="0"/>
              <a:ea typeface="Arial Black" panose="020B0A04020102020204" pitchFamily="34" charset="-122"/>
              <a:cs typeface="Arial Black" panose="020B0A04020102020204" pitchFamily="34" charset="-120"/>
            </a:endParaRPr>
          </a:p>
        </p:txBody>
      </p:sp>
      <p:pic>
        <p:nvPicPr>
          <p:cNvPr id="12" name="Image 2" descr="https://kimi-img.moonshot.cn/pub/slides/slides_tmpl/image/25-06-01-00:29:35-d0tisrs75iks2gau4o8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460000">
            <a:off x="9391650" y="613410"/>
            <a:ext cx="4236720" cy="1689100"/>
          </a:xfrm>
          <a:prstGeom prst="rect">
            <a:avLst/>
          </a:prstGeom>
        </p:spPr>
      </p:pic>
      <p:sp>
        <p:nvSpPr>
          <p:cNvPr id="13" name="Shape 8"/>
          <p:cNvSpPr/>
          <p:nvPr/>
        </p:nvSpPr>
        <p:spPr>
          <a:xfrm rot="7680000">
            <a:off x="9137650" y="5888355"/>
            <a:ext cx="430530" cy="430530"/>
          </a:xfrm>
          <a:prstGeom prst="ellipse">
            <a:avLst/>
          </a:prstGeom>
          <a:gradFill flip="none" rotWithShape="1">
            <a:gsLst>
              <a:gs pos="0">
                <a:srgbClr val="D1DCF2">
                  <a:alpha val="14000"/>
                </a:srgbClr>
              </a:gs>
              <a:gs pos="22000">
                <a:srgbClr val="6389D3">
                  <a:alpha val="47000"/>
                </a:srgbClr>
              </a:gs>
              <a:gs pos="45000">
                <a:srgbClr val="6389D3">
                  <a:alpha val="83000"/>
                </a:srgbClr>
              </a:gs>
              <a:gs pos="66000">
                <a:srgbClr val="6389D3">
                  <a:alpha val="87000"/>
                </a:srgbClr>
              </a:gs>
            </a:gsLst>
            <a:lin ang="5400000" scaled="1"/>
          </a:gradFill>
        </p:spPr>
      </p:sp>
      <p:sp>
        <p:nvSpPr>
          <p:cNvPr id="14" name="Text 9"/>
          <p:cNvSpPr/>
          <p:nvPr/>
        </p:nvSpPr>
        <p:spPr>
          <a:xfrm rot="7680000">
            <a:off x="9137650" y="5888355"/>
            <a:ext cx="430530" cy="43053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5" name="Shape 10"/>
          <p:cNvSpPr/>
          <p:nvPr/>
        </p:nvSpPr>
        <p:spPr>
          <a:xfrm rot="4020000">
            <a:off x="9440545" y="886460"/>
            <a:ext cx="219075" cy="219075"/>
          </a:xfrm>
          <a:prstGeom prst="ellipse">
            <a:avLst/>
          </a:prstGeom>
          <a:gradFill flip="none" rotWithShape="1">
            <a:gsLst>
              <a:gs pos="0">
                <a:srgbClr val="D1DCF2">
                  <a:alpha val="14000"/>
                </a:srgbClr>
              </a:gs>
              <a:gs pos="22000">
                <a:srgbClr val="6389D3">
                  <a:alpha val="41000"/>
                </a:srgbClr>
              </a:gs>
              <a:gs pos="45000">
                <a:srgbClr val="6389D3">
                  <a:alpha val="67000"/>
                </a:srgbClr>
              </a:gs>
              <a:gs pos="66000">
                <a:srgbClr val="6389D3">
                  <a:alpha val="76000"/>
                </a:srgbClr>
              </a:gs>
            </a:gsLst>
            <a:lin ang="5400000" scaled="1"/>
          </a:gradFill>
        </p:spPr>
      </p:sp>
      <p:sp>
        <p:nvSpPr>
          <p:cNvPr id="16" name="Text 11"/>
          <p:cNvSpPr/>
          <p:nvPr/>
        </p:nvSpPr>
        <p:spPr>
          <a:xfrm rot="4020000">
            <a:off x="9440545" y="886460"/>
            <a:ext cx="219075" cy="219075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9000">
              <a:srgbClr val="94B9FF">
                <a:alpha val="52000"/>
              </a:srgbClr>
            </a:gs>
            <a:gs pos="40000">
              <a:srgbClr val="94B9FF">
                <a:alpha val="30000"/>
              </a:srgbClr>
            </a:gs>
            <a:gs pos="61000">
              <a:srgbClr val="94B9FF">
                <a:alpha val="5000"/>
              </a:srgbClr>
            </a:gs>
            <a:gs pos="98000">
              <a:srgbClr val="94B9FF">
                <a:alpha val="50000"/>
              </a:srgb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89940" y="394335"/>
            <a:ext cx="6780530" cy="622935"/>
          </a:xfrm>
          <a:prstGeom prst="rect">
            <a:avLst/>
          </a:prstGeom>
          <a:noFill/>
        </p:spPr>
        <p:txBody>
          <a:bodyPr wrap="square" lIns="91440" tIns="45720" rIns="91440" bIns="4572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800" b="1" dirty="0">
                <a:solidFill>
                  <a:srgbClr val="000000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技术突破</a:t>
            </a:r>
            <a:endParaRPr lang="en-US" sz="1600" dirty="0"/>
          </a:p>
        </p:txBody>
      </p:sp>
      <p:sp>
        <p:nvSpPr>
          <p:cNvPr id="3" name="Shape 1"/>
          <p:cNvSpPr/>
          <p:nvPr/>
        </p:nvSpPr>
        <p:spPr>
          <a:xfrm>
            <a:off x="260985" y="163195"/>
            <a:ext cx="1071245" cy="553720"/>
          </a:xfrm>
          <a:prstGeom prst="roundRect">
            <a:avLst/>
          </a:prstGeom>
          <a:gradFill flip="none" rotWithShape="1">
            <a:gsLst>
              <a:gs pos="20000">
                <a:srgbClr val="4874CB">
                  <a:alpha val="65000"/>
                </a:srgbClr>
              </a:gs>
              <a:gs pos="43000">
                <a:srgbClr val="4874CB">
                  <a:alpha val="54000"/>
                </a:srgbClr>
              </a:gs>
              <a:gs pos="63000">
                <a:srgbClr val="4874CB">
                  <a:alpha val="16000"/>
                </a:srgbClr>
              </a:gs>
              <a:gs pos="100000">
                <a:srgbClr val="FFFFFF">
                  <a:alpha val="0"/>
                </a:srgbClr>
              </a:gs>
            </a:gsLst>
            <a:lin ang="0" scaled="1"/>
          </a:gradFill>
        </p:spPr>
      </p:sp>
      <p:sp>
        <p:nvSpPr>
          <p:cNvPr id="4" name="Text 2"/>
          <p:cNvSpPr/>
          <p:nvPr/>
        </p:nvSpPr>
        <p:spPr>
          <a:xfrm>
            <a:off x="260985" y="163195"/>
            <a:ext cx="1071245" cy="5537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11485880" y="589915"/>
            <a:ext cx="134620" cy="134620"/>
          </a:xfrm>
          <a:prstGeom prst="ellipse">
            <a:avLst/>
          </a:prstGeom>
          <a:gradFill flip="none" rotWithShape="1">
            <a:gsLst>
              <a:gs pos="20000">
                <a:srgbClr val="4874CB">
                  <a:alpha val="83000"/>
                </a:srgbClr>
              </a:gs>
              <a:gs pos="43000">
                <a:srgbClr val="4874CB">
                  <a:alpha val="72000"/>
                </a:srgbClr>
              </a:gs>
              <a:gs pos="63000">
                <a:srgbClr val="4874CB">
                  <a:alpha val="47000"/>
                </a:srgbClr>
              </a:gs>
              <a:gs pos="100000">
                <a:srgbClr val="FFFFFF">
                  <a:alpha val="47000"/>
                </a:srgbClr>
              </a:gs>
            </a:gsLst>
            <a:lin ang="0" scaled="1"/>
          </a:gradFill>
        </p:spPr>
      </p:sp>
      <p:sp>
        <p:nvSpPr>
          <p:cNvPr id="6" name="Text 4"/>
          <p:cNvSpPr/>
          <p:nvPr/>
        </p:nvSpPr>
        <p:spPr>
          <a:xfrm>
            <a:off x="114858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7" name="Shape 5"/>
          <p:cNvSpPr/>
          <p:nvPr/>
        </p:nvSpPr>
        <p:spPr>
          <a:xfrm>
            <a:off x="11816080" y="589915"/>
            <a:ext cx="134620" cy="134620"/>
          </a:xfrm>
          <a:prstGeom prst="ellipse">
            <a:avLst/>
          </a:prstGeom>
          <a:solidFill>
            <a:srgbClr val="000000">
              <a:alpha val="0"/>
            </a:srgbClr>
          </a:solidFill>
          <a:ln w="19050">
            <a:gradFill flip="none" rotWithShape="1">
              <a:gsLst>
                <a:gs pos="0">
                  <a:srgbClr val="4874CB"/>
                </a:gs>
                <a:gs pos="100000">
                  <a:srgbClr val="4874CB">
                    <a:alpha val="29000"/>
                  </a:srgbClr>
                </a:gs>
              </a:gsLst>
              <a:lin ang="2700000" scaled="1"/>
            </a:gra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118160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11650980" y="589915"/>
            <a:ext cx="134620" cy="134620"/>
          </a:xfrm>
          <a:prstGeom prst="ellipse">
            <a:avLst/>
          </a:prstGeom>
          <a:gradFill flip="none" rotWithShape="1">
            <a:gsLst>
              <a:gs pos="20000">
                <a:srgbClr val="4874CB">
                  <a:alpha val="83000"/>
                </a:srgbClr>
              </a:gs>
              <a:gs pos="43000">
                <a:srgbClr val="4874CB">
                  <a:alpha val="72000"/>
                </a:srgbClr>
              </a:gs>
              <a:gs pos="63000">
                <a:srgbClr val="4874CB">
                  <a:alpha val="47000"/>
                </a:srgbClr>
              </a:gs>
              <a:gs pos="100000">
                <a:srgbClr val="FFFFFF">
                  <a:alpha val="47000"/>
                </a:srgbClr>
              </a:gs>
            </a:gsLst>
            <a:lin ang="0" scaled="1"/>
          </a:gradFill>
        </p:spPr>
      </p:sp>
      <p:sp>
        <p:nvSpPr>
          <p:cNvPr id="10" name="Text 8"/>
          <p:cNvSpPr/>
          <p:nvPr/>
        </p:nvSpPr>
        <p:spPr>
          <a:xfrm>
            <a:off x="116509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880745" y="1678940"/>
            <a:ext cx="5013325" cy="4404360"/>
          </a:xfrm>
          <a:prstGeom prst="roundRect">
            <a:avLst>
              <a:gd name="adj" fmla="val 5907"/>
            </a:avLst>
          </a:prstGeom>
          <a:solidFill>
            <a:srgbClr val="000000">
              <a:alpha val="0"/>
            </a:srgbClr>
          </a:solidFill>
          <a:ln w="19050">
            <a:gradFill flip="none" rotWithShape="1">
              <a:gsLst>
                <a:gs pos="0">
                  <a:srgbClr val="4874CB"/>
                </a:gs>
                <a:gs pos="50000">
                  <a:srgbClr val="83A4E1"/>
                </a:gs>
                <a:gs pos="89000">
                  <a:srgbClr val="6A95D0"/>
                </a:gs>
              </a:gsLst>
              <a:lin ang="5400000" scaled="1"/>
            </a:gra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880745" y="1678940"/>
            <a:ext cx="5013325" cy="440436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3" name="Shape 11"/>
          <p:cNvSpPr/>
          <p:nvPr/>
        </p:nvSpPr>
        <p:spPr>
          <a:xfrm>
            <a:off x="6258560" y="1678940"/>
            <a:ext cx="5013325" cy="4404360"/>
          </a:xfrm>
          <a:prstGeom prst="roundRect">
            <a:avLst>
              <a:gd name="adj" fmla="val 5907"/>
            </a:avLst>
          </a:prstGeom>
          <a:solidFill>
            <a:srgbClr val="000000">
              <a:alpha val="0"/>
            </a:srgbClr>
          </a:solidFill>
          <a:ln w="19050">
            <a:gradFill flip="none" rotWithShape="1">
              <a:gsLst>
                <a:gs pos="0">
                  <a:srgbClr val="4874CB"/>
                </a:gs>
                <a:gs pos="50000">
                  <a:srgbClr val="83A4E1"/>
                </a:gs>
                <a:gs pos="89000">
                  <a:srgbClr val="6A95D0"/>
                </a:gs>
              </a:gsLst>
              <a:lin ang="5400000" scaled="1"/>
            </a:gra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6258560" y="1678940"/>
            <a:ext cx="5013325" cy="440436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5" name="Shape 13"/>
          <p:cNvSpPr/>
          <p:nvPr/>
        </p:nvSpPr>
        <p:spPr>
          <a:xfrm>
            <a:off x="1390650" y="1471295"/>
            <a:ext cx="3994150" cy="461645"/>
          </a:xfrm>
          <a:prstGeom prst="roundRect">
            <a:avLst>
              <a:gd name="adj" fmla="val 27647"/>
            </a:avLst>
          </a:prstGeom>
          <a:gradFill flip="none" rotWithShape="1">
            <a:gsLst>
              <a:gs pos="0">
                <a:srgbClr val="7A9EDA">
                  <a:alpha val="85000"/>
                </a:srgbClr>
              </a:gs>
              <a:gs pos="91000">
                <a:srgbClr val="678DD3"/>
              </a:gs>
            </a:gsLst>
            <a:lin ang="5400000" scaled="1"/>
          </a:gradFill>
        </p:spPr>
      </p:sp>
      <p:sp>
        <p:nvSpPr>
          <p:cNvPr id="16" name="Text 14"/>
          <p:cNvSpPr/>
          <p:nvPr/>
        </p:nvSpPr>
        <p:spPr>
          <a:xfrm>
            <a:off x="1390650" y="1471295"/>
            <a:ext cx="3994150" cy="46164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600" b="1" dirty="0">
                <a:solidFill>
                  <a:srgbClr val="FFFFF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超导量子原型机</a:t>
            </a:r>
            <a:endParaRPr lang="en-US" sz="1600" dirty="0"/>
          </a:p>
        </p:txBody>
      </p:sp>
      <p:sp>
        <p:nvSpPr>
          <p:cNvPr id="17" name="Shape 15"/>
          <p:cNvSpPr/>
          <p:nvPr/>
        </p:nvSpPr>
        <p:spPr>
          <a:xfrm>
            <a:off x="6768465" y="1471295"/>
            <a:ext cx="3994150" cy="461645"/>
          </a:xfrm>
          <a:prstGeom prst="roundRect">
            <a:avLst>
              <a:gd name="adj" fmla="val 27647"/>
            </a:avLst>
          </a:prstGeom>
          <a:gradFill flip="none" rotWithShape="1">
            <a:gsLst>
              <a:gs pos="0">
                <a:srgbClr val="7A9EDA">
                  <a:alpha val="90000"/>
                </a:srgbClr>
              </a:gs>
              <a:gs pos="91000">
                <a:srgbClr val="678DD3"/>
              </a:gs>
            </a:gsLst>
            <a:lin ang="5400000" scaled="1"/>
          </a:gradFill>
        </p:spPr>
      </p:sp>
      <p:sp>
        <p:nvSpPr>
          <p:cNvPr id="18" name="Text 16"/>
          <p:cNvSpPr/>
          <p:nvPr/>
        </p:nvSpPr>
        <p:spPr>
          <a:xfrm>
            <a:off x="6768465" y="1471295"/>
            <a:ext cx="3994150" cy="46164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600" b="1" dirty="0">
                <a:solidFill>
                  <a:srgbClr val="FFFFF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量子计算应用</a:t>
            </a:r>
            <a:endParaRPr lang="en-US" sz="1600" dirty="0"/>
          </a:p>
        </p:txBody>
      </p:sp>
      <p:sp>
        <p:nvSpPr>
          <p:cNvPr id="21" name="Text 17"/>
          <p:cNvSpPr/>
          <p:nvPr/>
        </p:nvSpPr>
        <p:spPr>
          <a:xfrm>
            <a:off x="1098550" y="4208780"/>
            <a:ext cx="4530725" cy="1181100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1600" dirty="0">
                <a:solidFill>
                  <a:srgbClr val="000000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“祖冲之三号”是105比特超导量子原型机，解决了超算无法处理的材料模拟、密码破解等难题，为量子计算技术的发展提供了新的突破。</a:t>
            </a:r>
            <a:endParaRPr lang="en-US" sz="1600" dirty="0"/>
          </a:p>
        </p:txBody>
      </p:sp>
      <p:sp>
        <p:nvSpPr>
          <p:cNvPr id="22" name="Text 18"/>
          <p:cNvSpPr/>
          <p:nvPr/>
        </p:nvSpPr>
        <p:spPr>
          <a:xfrm>
            <a:off x="6476365" y="2101215"/>
            <a:ext cx="4533900" cy="3117215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 marL="0" indent="0" algn="just" fontAlgn="auto">
              <a:lnSpc>
                <a:spcPts val="2800"/>
              </a:lnSpc>
              <a:buNone/>
            </a:pPr>
            <a:r>
              <a:rPr lang="en-US" sz="1600" dirty="0">
                <a:solidFill>
                  <a:srgbClr val="000000"/>
                </a:solidFill>
                <a:latin typeface="Times New Roman" panose="02020603050405020304" charset="0"/>
                <a:ea typeface="MiSans" pitchFamily="34" charset="-122"/>
                <a:cs typeface="Times New Roman" panose="02020603050405020304" charset="0"/>
              </a:rPr>
              <a:t>"Zu Chongzhi III" - это 105-битный сверхпроводящий квантовый прототип, который решает проблемы моделирования материалов и взлома кода, с которыми не могут справиться суперкомпьютеры, и обеспечивает новый прорыв в развитии технологии квантовых вычислений.</a:t>
            </a:r>
            <a:endParaRPr lang="en-US" sz="1600" dirty="0">
              <a:solidFill>
                <a:srgbClr val="000000"/>
              </a:solidFill>
              <a:latin typeface="Times New Roman" panose="02020603050405020304" charset="0"/>
              <a:ea typeface="MiSans" pitchFamily="34" charset="-122"/>
              <a:cs typeface="Times New Roman" panose="02020603050405020304" charset="0"/>
            </a:endParaRPr>
          </a:p>
        </p:txBody>
      </p:sp>
      <p:pic>
        <p:nvPicPr>
          <p:cNvPr id="23" name="Image 2" descr="https://kimi-img.moonshot.cn/pub/slides/slides_tmpl/image/25-06-01-00:29:48-d0tisv475iks2gau4ogg.png"/>
          <p:cNvPicPr>
            <a:picLocks noChangeAspect="1"/>
          </p:cNvPicPr>
          <p:nvPr/>
        </p:nvPicPr>
        <p:blipFill>
          <a:blip r:embed="rId1">
            <a:alphaModFix amt="83000"/>
          </a:blip>
          <a:srcRect l="25401" t="16194" r="42943" b="26759"/>
          <a:stretch>
            <a:fillRect/>
          </a:stretch>
        </p:blipFill>
        <p:spPr>
          <a:xfrm>
            <a:off x="9862185" y="4380865"/>
            <a:ext cx="3859530" cy="3912235"/>
          </a:xfrm>
          <a:prstGeom prst="rect">
            <a:avLst/>
          </a:prstGeom>
        </p:spPr>
      </p:pic>
      <p:pic>
        <p:nvPicPr>
          <p:cNvPr id="24" name="图片 3" descr="IMG_256"/>
          <p:cNvPicPr>
            <a:picLocks noChangeAspect="1"/>
          </p:cNvPicPr>
          <p:nvPr/>
        </p:nvPicPr>
        <p:blipFill>
          <a:blip r:embed="rId2"/>
          <a:srcRect l="4580" t="14142" r="6980" b="16697"/>
          <a:stretch>
            <a:fillRect/>
          </a:stretch>
        </p:blipFill>
        <p:spPr>
          <a:xfrm>
            <a:off x="1199515" y="2112010"/>
            <a:ext cx="4377055" cy="19253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9000">
              <a:srgbClr val="94B9FF">
                <a:alpha val="0"/>
              </a:srgbClr>
            </a:gs>
            <a:gs pos="40000">
              <a:srgbClr val="94B9FF">
                <a:alpha val="10000"/>
              </a:srgbClr>
            </a:gs>
            <a:gs pos="63000">
              <a:srgbClr val="94B9FF">
                <a:alpha val="9000"/>
              </a:srgbClr>
            </a:gs>
            <a:gs pos="84000">
              <a:srgbClr val="94B9FF">
                <a:alpha val="45000"/>
              </a:srgbClr>
            </a:gs>
          </a:gsLst>
          <a:lin ang="6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6-01-00:29:41-d0tistc75iks2gau4oag.png"/>
          <p:cNvPicPr>
            <a:picLocks noChangeAspect="1"/>
          </p:cNvPicPr>
          <p:nvPr/>
        </p:nvPicPr>
        <p:blipFill>
          <a:blip r:embed="rId1"/>
          <a:srcRect l="20060" t="9520" b="9520"/>
          <a:stretch>
            <a:fillRect/>
          </a:stretch>
        </p:blipFill>
        <p:spPr>
          <a:xfrm>
            <a:off x="3559810" y="0"/>
            <a:ext cx="6771640" cy="6858000"/>
          </a:xfrm>
          <a:prstGeom prst="rect">
            <a:avLst/>
          </a:prstGeom>
        </p:spPr>
      </p:pic>
      <p:pic>
        <p:nvPicPr>
          <p:cNvPr id="3" name="Image 1" descr="https://kimi-img.moonshot.cn/pub/slides/slides_tmpl/image/25-06-01-00:29:45-d0tisuc75iks2gau4od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3620" y="2388552"/>
            <a:ext cx="1600200" cy="1651000"/>
          </a:xfrm>
          <a:prstGeom prst="rect">
            <a:avLst/>
          </a:prstGeom>
        </p:spPr>
      </p:pic>
      <p:sp>
        <p:nvSpPr>
          <p:cNvPr id="4" name="Shape 0"/>
          <p:cNvSpPr/>
          <p:nvPr/>
        </p:nvSpPr>
        <p:spPr>
          <a:xfrm>
            <a:off x="1504315" y="2848610"/>
            <a:ext cx="1320165" cy="1334770"/>
          </a:xfrm>
          <a:prstGeom prst="ellipse">
            <a:avLst/>
          </a:prstGeom>
          <a:solidFill>
            <a:srgbClr val="FFFFFF"/>
          </a:solidFill>
        </p:spPr>
      </p:sp>
      <p:sp>
        <p:nvSpPr>
          <p:cNvPr id="5" name="Text 1"/>
          <p:cNvSpPr/>
          <p:nvPr/>
        </p:nvSpPr>
        <p:spPr>
          <a:xfrm>
            <a:off x="1504315" y="2848610"/>
            <a:ext cx="1320165" cy="133477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6" name="Shape 2"/>
          <p:cNvSpPr/>
          <p:nvPr/>
        </p:nvSpPr>
        <p:spPr>
          <a:xfrm>
            <a:off x="1509395" y="2843530"/>
            <a:ext cx="1320165" cy="1334770"/>
          </a:xfrm>
          <a:prstGeom prst="ellipse">
            <a:avLst/>
          </a:prstGeom>
          <a:gradFill flip="none" rotWithShape="1">
            <a:gsLst>
              <a:gs pos="2000">
                <a:srgbClr val="D1DCF2">
                  <a:alpha val="83000"/>
                </a:srgbClr>
              </a:gs>
              <a:gs pos="55000">
                <a:srgbClr val="4874CB">
                  <a:alpha val="69000"/>
                </a:srgbClr>
              </a:gs>
              <a:gs pos="100000">
                <a:srgbClr val="345FB6"/>
              </a:gs>
            </a:gsLst>
            <a:path path="circle">
              <a:fillToRect r="100000" b="100000"/>
            </a:path>
            <a:tileRect l="-100000" t="-100000"/>
          </a:gradFill>
          <a:effectLst>
            <a:outerShdw blurRad="304800" dist="184847" dir="2700000" algn="bl" rotWithShape="0">
              <a:srgbClr val="2E54A1">
                <a:alpha val="23922"/>
              </a:srgbClr>
            </a:outerShdw>
          </a:effectLst>
        </p:spPr>
      </p:sp>
      <p:sp>
        <p:nvSpPr>
          <p:cNvPr id="7" name="Text 3"/>
          <p:cNvSpPr/>
          <p:nvPr/>
        </p:nvSpPr>
        <p:spPr>
          <a:xfrm>
            <a:off x="1509395" y="2843530"/>
            <a:ext cx="1320165" cy="133477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8" name="Text 4"/>
          <p:cNvSpPr/>
          <p:nvPr/>
        </p:nvSpPr>
        <p:spPr>
          <a:xfrm>
            <a:off x="1504315" y="3018790"/>
            <a:ext cx="1320165" cy="993140"/>
          </a:xfrm>
          <a:prstGeom prst="rect">
            <a:avLst/>
          </a:prstGeom>
          <a:noFill/>
        </p:spPr>
        <p:txBody>
          <a:bodyPr wrap="square" lIns="91440" tIns="45720" rIns="91440" bIns="4572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4800" b="1" dirty="0">
                <a:solidFill>
                  <a:srgbClr val="FFFFFF"/>
                </a:solidFill>
                <a:latin typeface="Arial Black" panose="020B0A04020102020204" pitchFamily="34" charset="0"/>
                <a:ea typeface="Arial Black" panose="020B0A04020102020204" pitchFamily="34" charset="-122"/>
                <a:cs typeface="Arial Black" panose="020B0A04020102020204" pitchFamily="34" charset="-120"/>
              </a:rPr>
              <a:t>08</a:t>
            </a:r>
            <a:endParaRPr lang="en-US" sz="1600" dirty="0"/>
          </a:p>
        </p:txBody>
      </p:sp>
      <p:sp>
        <p:nvSpPr>
          <p:cNvPr id="9" name="Text 5"/>
          <p:cNvSpPr/>
          <p:nvPr/>
        </p:nvSpPr>
        <p:spPr>
          <a:xfrm>
            <a:off x="3142615" y="3110865"/>
            <a:ext cx="8497570" cy="70675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4000" b="1" dirty="0">
                <a:solidFill>
                  <a:srgbClr val="4874CB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DeepSeek AI大模型惊艳世界</a:t>
            </a:r>
            <a:endParaRPr lang="en-US" sz="1600" dirty="0"/>
          </a:p>
        </p:txBody>
      </p:sp>
      <p:sp>
        <p:nvSpPr>
          <p:cNvPr id="10" name="Text 6"/>
          <p:cNvSpPr/>
          <p:nvPr/>
        </p:nvSpPr>
        <p:spPr>
          <a:xfrm>
            <a:off x="3152775" y="3747135"/>
            <a:ext cx="8497570" cy="4603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1600" b="1" dirty="0">
                <a:solidFill>
                  <a:srgbClr val="000000"/>
                </a:solidFill>
                <a:latin typeface="Times New Roman" panose="02020603050405020304" charset="0"/>
                <a:ea typeface="MiSans" pitchFamily="34" charset="-122"/>
                <a:cs typeface="Times New Roman" panose="02020603050405020304" charset="0"/>
              </a:rPr>
              <a:t>Большие модели искусственного интеллекта DeepSeek поражают мир</a:t>
            </a:r>
            <a:endParaRPr lang="en-US" sz="1600" b="1" dirty="0">
              <a:solidFill>
                <a:srgbClr val="000000"/>
              </a:solidFill>
              <a:latin typeface="Times New Roman" panose="02020603050405020304" charset="0"/>
              <a:ea typeface="MiSans" pitchFamily="34" charset="-122"/>
              <a:cs typeface="Times New Roman" panose="02020603050405020304" charset="0"/>
            </a:endParaRPr>
          </a:p>
        </p:txBody>
      </p:sp>
      <p:sp>
        <p:nvSpPr>
          <p:cNvPr id="11" name="Text 7"/>
          <p:cNvSpPr/>
          <p:nvPr/>
        </p:nvSpPr>
        <p:spPr>
          <a:xfrm>
            <a:off x="3142615" y="2188845"/>
            <a:ext cx="8497570" cy="73144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  <a:ea typeface="Arial Black" panose="020B0A04020102020204" pitchFamily="34" charset="-122"/>
                <a:cs typeface="Arial Black" panose="020B0A04020102020204" pitchFamily="34" charset="-120"/>
              </a:rPr>
              <a:t>PART 08</a:t>
            </a:r>
            <a:endParaRPr lang="en-US" sz="32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ial Black" panose="020B0A04020102020204" pitchFamily="34" charset="0"/>
              <a:ea typeface="Arial Black" panose="020B0A04020102020204" pitchFamily="34" charset="-122"/>
              <a:cs typeface="Arial Black" panose="020B0A04020102020204" pitchFamily="34" charset="-120"/>
            </a:endParaRPr>
          </a:p>
        </p:txBody>
      </p:sp>
      <p:pic>
        <p:nvPicPr>
          <p:cNvPr id="12" name="Image 2" descr="https://kimi-img.moonshot.cn/pub/slides/slides_tmpl/image/25-06-01-00:29:35-d0tisrs75iks2gau4o8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460000">
            <a:off x="9391650" y="613410"/>
            <a:ext cx="4236720" cy="1689100"/>
          </a:xfrm>
          <a:prstGeom prst="rect">
            <a:avLst/>
          </a:prstGeom>
        </p:spPr>
      </p:pic>
      <p:sp>
        <p:nvSpPr>
          <p:cNvPr id="13" name="Shape 8"/>
          <p:cNvSpPr/>
          <p:nvPr/>
        </p:nvSpPr>
        <p:spPr>
          <a:xfrm rot="7680000">
            <a:off x="9137650" y="5888355"/>
            <a:ext cx="430530" cy="430530"/>
          </a:xfrm>
          <a:prstGeom prst="ellipse">
            <a:avLst/>
          </a:prstGeom>
          <a:gradFill flip="none" rotWithShape="1">
            <a:gsLst>
              <a:gs pos="0">
                <a:srgbClr val="D1DCF2">
                  <a:alpha val="14000"/>
                </a:srgbClr>
              </a:gs>
              <a:gs pos="22000">
                <a:srgbClr val="6389D3">
                  <a:alpha val="47000"/>
                </a:srgbClr>
              </a:gs>
              <a:gs pos="45000">
                <a:srgbClr val="6389D3">
                  <a:alpha val="83000"/>
                </a:srgbClr>
              </a:gs>
              <a:gs pos="66000">
                <a:srgbClr val="6389D3">
                  <a:alpha val="87000"/>
                </a:srgbClr>
              </a:gs>
            </a:gsLst>
            <a:lin ang="5400000" scaled="1"/>
          </a:gradFill>
        </p:spPr>
      </p:sp>
      <p:sp>
        <p:nvSpPr>
          <p:cNvPr id="14" name="Text 9"/>
          <p:cNvSpPr/>
          <p:nvPr/>
        </p:nvSpPr>
        <p:spPr>
          <a:xfrm rot="7680000">
            <a:off x="9137650" y="5888355"/>
            <a:ext cx="430530" cy="43053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5" name="Shape 10"/>
          <p:cNvSpPr/>
          <p:nvPr/>
        </p:nvSpPr>
        <p:spPr>
          <a:xfrm rot="4020000">
            <a:off x="9440545" y="886460"/>
            <a:ext cx="219075" cy="219075"/>
          </a:xfrm>
          <a:prstGeom prst="ellipse">
            <a:avLst/>
          </a:prstGeom>
          <a:gradFill flip="none" rotWithShape="1">
            <a:gsLst>
              <a:gs pos="0">
                <a:srgbClr val="D1DCF2">
                  <a:alpha val="14000"/>
                </a:srgbClr>
              </a:gs>
              <a:gs pos="22000">
                <a:srgbClr val="6389D3">
                  <a:alpha val="41000"/>
                </a:srgbClr>
              </a:gs>
              <a:gs pos="45000">
                <a:srgbClr val="6389D3">
                  <a:alpha val="67000"/>
                </a:srgbClr>
              </a:gs>
              <a:gs pos="66000">
                <a:srgbClr val="6389D3">
                  <a:alpha val="76000"/>
                </a:srgbClr>
              </a:gs>
            </a:gsLst>
            <a:lin ang="5400000" scaled="1"/>
          </a:gradFill>
        </p:spPr>
      </p:sp>
      <p:sp>
        <p:nvSpPr>
          <p:cNvPr id="16" name="Text 11"/>
          <p:cNvSpPr/>
          <p:nvPr/>
        </p:nvSpPr>
        <p:spPr>
          <a:xfrm rot="4020000">
            <a:off x="9440545" y="886460"/>
            <a:ext cx="219075" cy="219075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9000">
              <a:srgbClr val="94B9FF">
                <a:alpha val="52000"/>
              </a:srgbClr>
            </a:gs>
            <a:gs pos="40000">
              <a:srgbClr val="94B9FF">
                <a:alpha val="36000"/>
              </a:srgbClr>
            </a:gs>
            <a:gs pos="62000">
              <a:srgbClr val="94B9FF">
                <a:alpha val="10000"/>
              </a:srgbClr>
            </a:gs>
            <a:gs pos="98000">
              <a:srgbClr val="94B9FF">
                <a:alpha val="50000"/>
              </a:srgb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 descr="IMG_25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98615" y="1153795"/>
            <a:ext cx="4890135" cy="477075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 0"/>
          <p:cNvSpPr/>
          <p:nvPr/>
        </p:nvSpPr>
        <p:spPr>
          <a:xfrm>
            <a:off x="789940" y="394335"/>
            <a:ext cx="6780530" cy="622935"/>
          </a:xfrm>
          <a:prstGeom prst="rect">
            <a:avLst/>
          </a:prstGeom>
          <a:noFill/>
        </p:spPr>
        <p:txBody>
          <a:bodyPr wrap="square" lIns="91440" tIns="45720" rIns="91440" bIns="45720" rtlCol="0" anchor="ctr"/>
          <a:lstStyle/>
          <a:p>
            <a:pPr marL="0" indent="0" algn="l">
              <a:lnSpc>
                <a:spcPct val="100000"/>
              </a:lnSpc>
              <a:buNone/>
            </a:pPr>
            <a:endParaRPr lang="zh-CN" altLang="en-US" sz="2800" b="1" dirty="0">
              <a:solidFill>
                <a:srgbClr val="000000"/>
              </a:solidFill>
              <a:latin typeface="MiSans" pitchFamily="34" charset="-122"/>
              <a:ea typeface="MiSans" pitchFamily="34" charset="-122"/>
              <a:cs typeface="MiSans" pitchFamily="34" charset="-120"/>
            </a:endParaRPr>
          </a:p>
        </p:txBody>
      </p:sp>
      <p:sp>
        <p:nvSpPr>
          <p:cNvPr id="3" name="Shape 1"/>
          <p:cNvSpPr/>
          <p:nvPr/>
        </p:nvSpPr>
        <p:spPr>
          <a:xfrm>
            <a:off x="260985" y="163195"/>
            <a:ext cx="1071245" cy="553720"/>
          </a:xfrm>
          <a:prstGeom prst="roundRect">
            <a:avLst/>
          </a:prstGeom>
          <a:gradFill flip="none" rotWithShape="1">
            <a:gsLst>
              <a:gs pos="20000">
                <a:srgbClr val="4874CB">
                  <a:alpha val="65000"/>
                </a:srgbClr>
              </a:gs>
              <a:gs pos="43000">
                <a:srgbClr val="4874CB">
                  <a:alpha val="54000"/>
                </a:srgbClr>
              </a:gs>
              <a:gs pos="63000">
                <a:srgbClr val="4874CB">
                  <a:alpha val="16000"/>
                </a:srgbClr>
              </a:gs>
              <a:gs pos="100000">
                <a:srgbClr val="FFFFFF">
                  <a:alpha val="0"/>
                </a:srgbClr>
              </a:gs>
            </a:gsLst>
            <a:lin ang="0" scaled="1"/>
          </a:gradFill>
        </p:spPr>
      </p:sp>
      <p:sp>
        <p:nvSpPr>
          <p:cNvPr id="4" name="Text 2"/>
          <p:cNvSpPr/>
          <p:nvPr/>
        </p:nvSpPr>
        <p:spPr>
          <a:xfrm>
            <a:off x="260985" y="163195"/>
            <a:ext cx="1071245" cy="5537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11485880" y="589915"/>
            <a:ext cx="134620" cy="134620"/>
          </a:xfrm>
          <a:prstGeom prst="ellipse">
            <a:avLst/>
          </a:prstGeom>
          <a:gradFill flip="none" rotWithShape="1">
            <a:gsLst>
              <a:gs pos="20000">
                <a:srgbClr val="4874CB">
                  <a:alpha val="83000"/>
                </a:srgbClr>
              </a:gs>
              <a:gs pos="43000">
                <a:srgbClr val="4874CB">
                  <a:alpha val="72000"/>
                </a:srgbClr>
              </a:gs>
              <a:gs pos="63000">
                <a:srgbClr val="4874CB">
                  <a:alpha val="47000"/>
                </a:srgbClr>
              </a:gs>
              <a:gs pos="100000">
                <a:srgbClr val="FFFFFF">
                  <a:alpha val="47000"/>
                </a:srgbClr>
              </a:gs>
            </a:gsLst>
            <a:lin ang="0" scaled="1"/>
          </a:gradFill>
        </p:spPr>
      </p:sp>
      <p:sp>
        <p:nvSpPr>
          <p:cNvPr id="6" name="Text 4"/>
          <p:cNvSpPr/>
          <p:nvPr/>
        </p:nvSpPr>
        <p:spPr>
          <a:xfrm>
            <a:off x="114858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7" name="Shape 5"/>
          <p:cNvSpPr/>
          <p:nvPr/>
        </p:nvSpPr>
        <p:spPr>
          <a:xfrm>
            <a:off x="11816080" y="589915"/>
            <a:ext cx="134620" cy="134620"/>
          </a:xfrm>
          <a:prstGeom prst="ellipse">
            <a:avLst/>
          </a:prstGeom>
          <a:solidFill>
            <a:srgbClr val="000000">
              <a:alpha val="0"/>
            </a:srgbClr>
          </a:solidFill>
          <a:ln w="19050">
            <a:gradFill flip="none" rotWithShape="1">
              <a:gsLst>
                <a:gs pos="0">
                  <a:srgbClr val="4874CB"/>
                </a:gs>
                <a:gs pos="100000">
                  <a:srgbClr val="4874CB">
                    <a:alpha val="29000"/>
                  </a:srgbClr>
                </a:gs>
              </a:gsLst>
              <a:lin ang="2700000" scaled="1"/>
            </a:gra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118160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11650980" y="589915"/>
            <a:ext cx="134620" cy="134620"/>
          </a:xfrm>
          <a:prstGeom prst="ellipse">
            <a:avLst/>
          </a:prstGeom>
          <a:gradFill flip="none" rotWithShape="1">
            <a:gsLst>
              <a:gs pos="20000">
                <a:srgbClr val="4874CB">
                  <a:alpha val="83000"/>
                </a:srgbClr>
              </a:gs>
              <a:gs pos="43000">
                <a:srgbClr val="4874CB">
                  <a:alpha val="72000"/>
                </a:srgbClr>
              </a:gs>
              <a:gs pos="63000">
                <a:srgbClr val="4874CB">
                  <a:alpha val="47000"/>
                </a:srgbClr>
              </a:gs>
              <a:gs pos="100000">
                <a:srgbClr val="FFFFFF">
                  <a:alpha val="47000"/>
                </a:srgbClr>
              </a:gs>
            </a:gsLst>
            <a:lin ang="0" scaled="1"/>
          </a:gradFill>
        </p:spPr>
      </p:sp>
      <p:sp>
        <p:nvSpPr>
          <p:cNvPr id="10" name="Text 8"/>
          <p:cNvSpPr/>
          <p:nvPr/>
        </p:nvSpPr>
        <p:spPr>
          <a:xfrm>
            <a:off x="116509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 rot="2940000">
            <a:off x="-831215" y="4763770"/>
            <a:ext cx="2465070" cy="2465070"/>
          </a:xfrm>
          <a:prstGeom prst="ellipse">
            <a:avLst/>
          </a:prstGeom>
          <a:gradFill flip="none" rotWithShape="1">
            <a:gsLst>
              <a:gs pos="0">
                <a:srgbClr val="6292D4">
                  <a:alpha val="56000"/>
                </a:srgbClr>
              </a:gs>
              <a:gs pos="47000">
                <a:srgbClr val="6292D4">
                  <a:alpha val="27000"/>
                </a:srgbClr>
              </a:gs>
              <a:gs pos="77000">
                <a:srgbClr val="B3CBF9">
                  <a:alpha val="38000"/>
                </a:srgbClr>
              </a:gs>
              <a:gs pos="100000">
                <a:srgbClr val="D1DCF2">
                  <a:alpha val="0"/>
                </a:srgbClr>
              </a:gs>
            </a:gsLst>
            <a:lin ang="5400000" scaled="1"/>
          </a:gradFill>
        </p:spPr>
      </p:sp>
      <p:sp>
        <p:nvSpPr>
          <p:cNvPr id="12" name="Text 10"/>
          <p:cNvSpPr/>
          <p:nvPr/>
        </p:nvSpPr>
        <p:spPr>
          <a:xfrm rot="2940000">
            <a:off x="-831215" y="4763770"/>
            <a:ext cx="2465070" cy="246507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pic>
        <p:nvPicPr>
          <p:cNvPr id="13" name="Image 0" descr="https://kimi-img.moonshot.cn/pub/slides/slides_tmpl/image/25-06-01-00:29:44-d0tisu475iks2gau4ocg.png"/>
          <p:cNvPicPr>
            <a:picLocks noChangeAspect="1"/>
          </p:cNvPicPr>
          <p:nvPr/>
        </p:nvPicPr>
        <p:blipFill>
          <a:blip r:embed="rId2">
            <a:alphaModFix amt="74000"/>
          </a:blip>
          <a:srcRect t="41588"/>
          <a:stretch>
            <a:fillRect/>
          </a:stretch>
        </p:blipFill>
        <p:spPr>
          <a:xfrm>
            <a:off x="5211445" y="0"/>
            <a:ext cx="7380605" cy="2425065"/>
          </a:xfrm>
          <a:prstGeom prst="rect">
            <a:avLst/>
          </a:prstGeom>
        </p:spPr>
      </p:pic>
      <p:sp>
        <p:nvSpPr>
          <p:cNvPr id="15" name="Shape 11"/>
          <p:cNvSpPr/>
          <p:nvPr/>
        </p:nvSpPr>
        <p:spPr>
          <a:xfrm>
            <a:off x="592455" y="3446145"/>
            <a:ext cx="6370320" cy="2478405"/>
          </a:xfrm>
          <a:prstGeom prst="roundRect">
            <a:avLst>
              <a:gd name="adj" fmla="val 14279"/>
            </a:avLst>
          </a:prstGeom>
          <a:gradFill flip="none" rotWithShape="1">
            <a:gsLst>
              <a:gs pos="0">
                <a:srgbClr val="F6F8FD"/>
              </a:gs>
              <a:gs pos="100000">
                <a:srgbClr val="DAE3F5"/>
              </a:gs>
            </a:gsLst>
            <a:lin ang="5400000" scaled="1"/>
          </a:gradFill>
          <a:effectLst>
            <a:outerShdw blurRad="152400" dist="26941" dir="2700000" algn="bl" rotWithShape="0">
              <a:srgbClr val="000000">
                <a:alpha val="32941"/>
              </a:srgbClr>
            </a:outerShdw>
          </a:effectLst>
        </p:spPr>
      </p:sp>
      <p:sp>
        <p:nvSpPr>
          <p:cNvPr id="16" name="Text 12"/>
          <p:cNvSpPr/>
          <p:nvPr/>
        </p:nvSpPr>
        <p:spPr>
          <a:xfrm>
            <a:off x="592455" y="3766185"/>
            <a:ext cx="6370320" cy="2132965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7" name="Shape 13"/>
          <p:cNvSpPr/>
          <p:nvPr/>
        </p:nvSpPr>
        <p:spPr>
          <a:xfrm>
            <a:off x="592455" y="1153795"/>
            <a:ext cx="6370320" cy="2071370"/>
          </a:xfrm>
          <a:prstGeom prst="roundRect">
            <a:avLst>
              <a:gd name="adj" fmla="val 14279"/>
            </a:avLst>
          </a:prstGeom>
          <a:gradFill flip="none" rotWithShape="1">
            <a:gsLst>
              <a:gs pos="0">
                <a:srgbClr val="F6F8FD"/>
              </a:gs>
              <a:gs pos="100000">
                <a:srgbClr val="DAE3F5"/>
              </a:gs>
            </a:gsLst>
            <a:lin ang="5400000" scaled="1"/>
          </a:gradFill>
          <a:effectLst>
            <a:outerShdw blurRad="152400" dist="26941" dir="2700000" algn="bl" rotWithShape="0">
              <a:srgbClr val="000000">
                <a:alpha val="32941"/>
              </a:srgbClr>
            </a:outerShdw>
          </a:effectLst>
        </p:spPr>
      </p:sp>
      <p:sp>
        <p:nvSpPr>
          <p:cNvPr id="18" name="Text 14"/>
          <p:cNvSpPr/>
          <p:nvPr/>
        </p:nvSpPr>
        <p:spPr>
          <a:xfrm>
            <a:off x="592455" y="1508125"/>
            <a:ext cx="6370320" cy="207137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9" name="Shape 15"/>
          <p:cNvSpPr/>
          <p:nvPr/>
        </p:nvSpPr>
        <p:spPr>
          <a:xfrm>
            <a:off x="759460" y="1212007"/>
            <a:ext cx="4964861" cy="478893"/>
          </a:xfrm>
          <a:prstGeom prst="rect">
            <a:avLst/>
          </a:prstGeom>
          <a:solidFill>
            <a:srgbClr val="000000">
              <a:alpha val="0"/>
            </a:srgbClr>
          </a:solidFill>
        </p:spPr>
      </p:sp>
      <p:sp>
        <p:nvSpPr>
          <p:cNvPr id="21" name="Text 17"/>
          <p:cNvSpPr/>
          <p:nvPr/>
        </p:nvSpPr>
        <p:spPr>
          <a:xfrm>
            <a:off x="803275" y="1510665"/>
            <a:ext cx="5988050" cy="1395730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1600" dirty="0">
                <a:solidFill>
                  <a:srgbClr val="000000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国产AI大模型DeepSeek以开源路线突破技术封锁，参数量达千亿级，在多语言理解、代码生成等任务上媲美GPT-4。其低成本、高效率的特点颠覆了硅谷高利润商业模式。</a:t>
            </a:r>
            <a:endParaRPr lang="en-US" sz="1600" dirty="0">
              <a:solidFill>
                <a:srgbClr val="000000"/>
              </a:solidFill>
              <a:latin typeface="MiSans" pitchFamily="34" charset="-122"/>
              <a:ea typeface="MiSans" pitchFamily="34" charset="-122"/>
              <a:cs typeface="MiSans" pitchFamily="34" charset="-120"/>
            </a:endParaRPr>
          </a:p>
        </p:txBody>
      </p:sp>
      <p:sp>
        <p:nvSpPr>
          <p:cNvPr id="22" name="Shape 18"/>
          <p:cNvSpPr/>
          <p:nvPr/>
        </p:nvSpPr>
        <p:spPr>
          <a:xfrm>
            <a:off x="1749849" y="3858052"/>
            <a:ext cx="4964861" cy="478893"/>
          </a:xfrm>
          <a:prstGeom prst="rect">
            <a:avLst/>
          </a:prstGeom>
          <a:solidFill>
            <a:srgbClr val="000000">
              <a:alpha val="0"/>
            </a:srgbClr>
          </a:solidFill>
        </p:spPr>
      </p:sp>
      <p:sp>
        <p:nvSpPr>
          <p:cNvPr id="24" name="Text 20"/>
          <p:cNvSpPr/>
          <p:nvPr/>
        </p:nvSpPr>
        <p:spPr>
          <a:xfrm>
            <a:off x="772795" y="3556635"/>
            <a:ext cx="5987415" cy="1666875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1400" dirty="0">
                <a:solidFill>
                  <a:srgbClr val="000000"/>
                </a:solidFill>
                <a:latin typeface="Times New Roman" panose="02020603050405020304" charset="0"/>
                <a:ea typeface="MiSans" pitchFamily="34" charset="-122"/>
                <a:cs typeface="Times New Roman" panose="02020603050405020304" charset="0"/>
              </a:rPr>
              <a:t>Отечественная большая модель искусственного интеллекта DeepSeek прорывается через техническую блокаду с открытым исходным кодом, количество ссылок достигает сотен миллиардов, а в понимании нескольких языков, генерации кода и других задачах она сопоставима с GPT-4. Ее дешевизна и высокая эффективность подрывают высокоприбыльную бизнес-модель Кремниевой долины.</a:t>
            </a:r>
            <a:endParaRPr lang="en-US" sz="1400" dirty="0">
              <a:solidFill>
                <a:srgbClr val="000000"/>
              </a:solidFill>
              <a:latin typeface="Times New Roman" panose="02020603050405020304" charset="0"/>
              <a:ea typeface="MiSans" pitchFamily="34" charset="-122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9000">
              <a:srgbClr val="94B9FF">
                <a:alpha val="38000"/>
              </a:srgbClr>
            </a:gs>
            <a:gs pos="38000">
              <a:srgbClr val="94B9FF">
                <a:alpha val="43000"/>
              </a:srgbClr>
            </a:gs>
            <a:gs pos="72000">
              <a:srgbClr val="94B9FF">
                <a:alpha val="12000"/>
              </a:srgbClr>
            </a:gs>
            <a:gs pos="100000">
              <a:srgbClr val="94B9FF">
                <a:alpha val="58000"/>
              </a:srgbClr>
            </a:gs>
          </a:gsLst>
          <a:lin ang="3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6-01-00:29:44-d0tisu475iks2gau4ocg.png"/>
          <p:cNvPicPr>
            <a:picLocks noChangeAspect="1"/>
          </p:cNvPicPr>
          <p:nvPr/>
        </p:nvPicPr>
        <p:blipFill>
          <a:blip r:embed="rId1">
            <a:alphaModFix amt="74000"/>
          </a:blip>
          <a:srcRect t="41588"/>
          <a:stretch>
            <a:fillRect/>
          </a:stretch>
        </p:blipFill>
        <p:spPr>
          <a:xfrm>
            <a:off x="448310" y="0"/>
            <a:ext cx="7380605" cy="2425065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-635" y="1473835"/>
            <a:ext cx="12192635" cy="1571625"/>
          </a:xfrm>
          <a:prstGeom prst="rect">
            <a:avLst/>
          </a:prstGeom>
          <a:gradFill flip="none" rotWithShape="1">
            <a:gsLst>
              <a:gs pos="42000">
                <a:srgbClr val="92ABDF">
                  <a:alpha val="81000"/>
                </a:srgbClr>
              </a:gs>
              <a:gs pos="100000">
                <a:srgbClr val="4874CB">
                  <a:alpha val="72000"/>
                </a:srgbClr>
              </a:gs>
            </a:gsLst>
            <a:lin ang="0" scaled="1"/>
          </a:gradFill>
        </p:spPr>
      </p:sp>
      <p:sp>
        <p:nvSpPr>
          <p:cNvPr id="4" name="Text 1"/>
          <p:cNvSpPr/>
          <p:nvPr/>
        </p:nvSpPr>
        <p:spPr>
          <a:xfrm>
            <a:off x="-635" y="1473835"/>
            <a:ext cx="12192635" cy="1571625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5" name="Text 2"/>
          <p:cNvSpPr/>
          <p:nvPr/>
        </p:nvSpPr>
        <p:spPr>
          <a:xfrm>
            <a:off x="7697470" y="1614805"/>
            <a:ext cx="3957955" cy="1330960"/>
          </a:xfrm>
          <a:prstGeom prst="rect">
            <a:avLst/>
          </a:prstGeom>
          <a:noFill/>
        </p:spPr>
        <p:txBody>
          <a:bodyPr wrap="square" lIns="91440" tIns="45720" rIns="91440" bIns="4572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3600" b="1" dirty="0">
                <a:solidFill>
                  <a:srgbClr val="FFFFFF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全球影响</a:t>
            </a:r>
            <a:endParaRPr lang="en-US" sz="1600" dirty="0"/>
          </a:p>
        </p:txBody>
      </p:sp>
      <p:sp>
        <p:nvSpPr>
          <p:cNvPr id="6" name="Shape 3"/>
          <p:cNvSpPr/>
          <p:nvPr/>
        </p:nvSpPr>
        <p:spPr>
          <a:xfrm>
            <a:off x="6538375" y="3776772"/>
            <a:ext cx="4964861" cy="478893"/>
          </a:xfrm>
          <a:prstGeom prst="rect">
            <a:avLst/>
          </a:prstGeom>
          <a:solidFill>
            <a:srgbClr val="000000">
              <a:alpha val="0"/>
            </a:srgbClr>
          </a:solidFill>
        </p:spPr>
      </p:sp>
      <p:sp>
        <p:nvSpPr>
          <p:cNvPr id="8" name="Text 5"/>
          <p:cNvSpPr/>
          <p:nvPr/>
        </p:nvSpPr>
        <p:spPr>
          <a:xfrm>
            <a:off x="6538375" y="4472222"/>
            <a:ext cx="4964861" cy="1867936"/>
          </a:xfrm>
          <a:prstGeom prst="rect">
            <a:avLst/>
          </a:prstGeom>
          <a:noFill/>
        </p:spPr>
        <p:txBody>
          <a:bodyPr wrap="square" lIns="0" tIns="0" rIns="0" bIns="46990" rtlCol="0" anchor="t"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1400" dirty="0">
                <a:solidFill>
                  <a:srgbClr val="000000"/>
                </a:solidFill>
                <a:latin typeface="Times New Roman" panose="02020603050405020304" charset="0"/>
                <a:ea typeface="MiSans" pitchFamily="34" charset="-122"/>
                <a:cs typeface="Times New Roman" panose="02020603050405020304" charset="0"/>
              </a:rPr>
              <a:t>По мнению FT, это "вызвало глобальную переоценку китайских технологий искусственного интеллекта", а Bloomberg отметил, что рост DeepSeek побудил иностранных инвесторов увеличить долю в китайских технологических акциях, в результате чего технологический индекс Hang Seng к 2025 году обгонит Nasdaq.</a:t>
            </a:r>
            <a:endParaRPr lang="en-US" sz="1400" dirty="0">
              <a:solidFill>
                <a:srgbClr val="000000"/>
              </a:solidFill>
              <a:latin typeface="Times New Roman" panose="02020603050405020304" charset="0"/>
              <a:ea typeface="MiSans" pitchFamily="34" charset="-122"/>
              <a:cs typeface="Times New Roman" panose="02020603050405020304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665269" y="4463967"/>
            <a:ext cx="4964861" cy="1867301"/>
          </a:xfrm>
          <a:prstGeom prst="rect">
            <a:avLst/>
          </a:prstGeom>
          <a:noFill/>
        </p:spPr>
        <p:txBody>
          <a:bodyPr wrap="square" lIns="0" tIns="0" rIns="0" bIns="46990" rtlCol="0" anchor="t"/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dirty="0">
                <a:solidFill>
                  <a:srgbClr val="000000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英国《金融时报》称其“引发全球对中国AI技术的重新评估”，彭博社指出DeepSeek的崛起促使外资大幅增持中国科技股，推动恒生科技指数2025年涨幅超越纳斯达克。</a:t>
            </a:r>
            <a:endParaRPr lang="en-US" dirty="0">
              <a:solidFill>
                <a:srgbClr val="000000"/>
              </a:solidFill>
              <a:latin typeface="MiSans" pitchFamily="34" charset="-122"/>
              <a:ea typeface="MiSans" pitchFamily="34" charset="-122"/>
              <a:cs typeface="MiSans" pitchFamily="34" charset="-120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665269" y="3776772"/>
            <a:ext cx="4964861" cy="478893"/>
          </a:xfrm>
          <a:prstGeom prst="rect">
            <a:avLst/>
          </a:prstGeom>
          <a:solidFill>
            <a:srgbClr val="000000">
              <a:alpha val="0"/>
            </a:srgbClr>
          </a:solidFill>
        </p:spPr>
      </p:sp>
      <p:sp>
        <p:nvSpPr>
          <p:cNvPr id="11" name="Text 8"/>
          <p:cNvSpPr/>
          <p:nvPr/>
        </p:nvSpPr>
        <p:spPr>
          <a:xfrm>
            <a:off x="665269" y="3776772"/>
            <a:ext cx="4964861" cy="478893"/>
          </a:xfrm>
          <a:prstGeom prst="rect">
            <a:avLst/>
          </a:prstGeom>
          <a:noFill/>
        </p:spPr>
        <p:txBody>
          <a:bodyPr wrap="square" lIns="46863" tIns="90043" rIns="90043" bIns="46863" rtlCol="0" anchor="b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800" dirty="0">
                <a:solidFill>
                  <a:srgbClr val="5A7DD4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国际媒体评价</a:t>
            </a:r>
            <a:endParaRPr lang="en-US" sz="1600" dirty="0"/>
          </a:p>
        </p:txBody>
      </p:sp>
      <p:sp>
        <p:nvSpPr>
          <p:cNvPr id="12" name="Shape 9"/>
          <p:cNvSpPr/>
          <p:nvPr/>
        </p:nvSpPr>
        <p:spPr>
          <a:xfrm>
            <a:off x="6087428" y="3540443"/>
            <a:ext cx="0" cy="2532924"/>
          </a:xfrm>
          <a:prstGeom prst="line">
            <a:avLst/>
          </a:prstGeom>
          <a:noFill/>
          <a:ln w="19050">
            <a:gradFill flip="none" rotWithShape="1">
              <a:gsLst>
                <a:gs pos="10000">
                  <a:srgbClr val="4874CB">
                    <a:alpha val="0"/>
                  </a:srgbClr>
                </a:gs>
                <a:gs pos="50000">
                  <a:srgbClr val="4874CB">
                    <a:alpha val="50000"/>
                  </a:srgbClr>
                </a:gs>
                <a:gs pos="90000">
                  <a:srgbClr val="4874CB">
                    <a:alpha val="0"/>
                  </a:srgbClr>
                </a:gs>
              </a:gsLst>
              <a:lin ang="16200000" scaled="1"/>
            </a:gradFill>
            <a:prstDash val="solid"/>
            <a:headEnd type="none"/>
            <a:tailEnd type="none"/>
          </a:ln>
        </p:spPr>
      </p:sp>
      <p:sp>
        <p:nvSpPr>
          <p:cNvPr id="13" name="Shape 10"/>
          <p:cNvSpPr/>
          <p:nvPr/>
        </p:nvSpPr>
        <p:spPr>
          <a:xfrm>
            <a:off x="565785" y="445135"/>
            <a:ext cx="134620" cy="134620"/>
          </a:xfrm>
          <a:prstGeom prst="ellipse">
            <a:avLst/>
          </a:prstGeom>
          <a:gradFill flip="none" rotWithShape="1">
            <a:gsLst>
              <a:gs pos="20000">
                <a:srgbClr val="4874CB">
                  <a:alpha val="61000"/>
                </a:srgbClr>
              </a:gs>
              <a:gs pos="43000">
                <a:srgbClr val="4874CB">
                  <a:alpha val="65000"/>
                </a:srgbClr>
              </a:gs>
              <a:gs pos="63000">
                <a:srgbClr val="4874CB">
                  <a:alpha val="47000"/>
                </a:srgbClr>
              </a:gs>
              <a:gs pos="100000">
                <a:srgbClr val="FFFFFF">
                  <a:alpha val="47000"/>
                </a:srgbClr>
              </a:gs>
            </a:gsLst>
            <a:lin ang="0" scaled="1"/>
          </a:gradFill>
        </p:spPr>
      </p:sp>
      <p:sp>
        <p:nvSpPr>
          <p:cNvPr id="14" name="Text 11"/>
          <p:cNvSpPr/>
          <p:nvPr/>
        </p:nvSpPr>
        <p:spPr>
          <a:xfrm>
            <a:off x="565785" y="44513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5" name="Shape 12"/>
          <p:cNvSpPr/>
          <p:nvPr/>
        </p:nvSpPr>
        <p:spPr>
          <a:xfrm>
            <a:off x="895985" y="445135"/>
            <a:ext cx="134620" cy="134620"/>
          </a:xfrm>
          <a:prstGeom prst="ellipse">
            <a:avLst/>
          </a:prstGeom>
          <a:solidFill>
            <a:srgbClr val="000000">
              <a:alpha val="0"/>
            </a:srgbClr>
          </a:solidFill>
          <a:ln w="19050">
            <a:gradFill flip="none" rotWithShape="1">
              <a:gsLst>
                <a:gs pos="0">
                  <a:srgbClr val="4874CB">
                    <a:alpha val="90000"/>
                  </a:srgbClr>
                </a:gs>
                <a:gs pos="100000">
                  <a:srgbClr val="4874CB">
                    <a:alpha val="29000"/>
                  </a:srgbClr>
                </a:gs>
              </a:gsLst>
              <a:lin ang="2700000" scaled="1"/>
            </a:gradFill>
            <a:prstDash val="solid"/>
          </a:ln>
        </p:spPr>
      </p:sp>
      <p:sp>
        <p:nvSpPr>
          <p:cNvPr id="16" name="Text 13"/>
          <p:cNvSpPr/>
          <p:nvPr/>
        </p:nvSpPr>
        <p:spPr>
          <a:xfrm>
            <a:off x="895985" y="44513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7" name="Shape 14"/>
          <p:cNvSpPr/>
          <p:nvPr/>
        </p:nvSpPr>
        <p:spPr>
          <a:xfrm>
            <a:off x="730885" y="445135"/>
            <a:ext cx="134620" cy="134620"/>
          </a:xfrm>
          <a:prstGeom prst="ellipse">
            <a:avLst/>
          </a:prstGeom>
          <a:gradFill flip="none" rotWithShape="1">
            <a:gsLst>
              <a:gs pos="20000">
                <a:srgbClr val="4874CB">
                  <a:alpha val="65000"/>
                </a:srgbClr>
              </a:gs>
              <a:gs pos="43000">
                <a:srgbClr val="4874CB">
                  <a:alpha val="58000"/>
                </a:srgbClr>
              </a:gs>
              <a:gs pos="63000">
                <a:srgbClr val="4874CB">
                  <a:alpha val="47000"/>
                </a:srgbClr>
              </a:gs>
              <a:gs pos="100000">
                <a:srgbClr val="FFFFFF">
                  <a:alpha val="47000"/>
                </a:srgbClr>
              </a:gs>
            </a:gsLst>
            <a:lin ang="0" scaled="1"/>
          </a:gradFill>
        </p:spPr>
      </p:sp>
      <p:sp>
        <p:nvSpPr>
          <p:cNvPr id="18" name="Text 15"/>
          <p:cNvSpPr/>
          <p:nvPr/>
        </p:nvSpPr>
        <p:spPr>
          <a:xfrm>
            <a:off x="730885" y="44513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pic>
        <p:nvPicPr>
          <p:cNvPr id="19" name="Image 1" descr="https://kimi-img.moonshot.cn/pub/slides/slides_tmpl/image/25-06-01-00:29:52-d0tit0475iks2gau4ok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012" y="1009843"/>
            <a:ext cx="3657600" cy="2489200"/>
          </a:xfrm>
          <a:prstGeom prst="rect">
            <a:avLst/>
          </a:prstGeom>
        </p:spPr>
      </p:pic>
      <p:pic>
        <p:nvPicPr>
          <p:cNvPr id="20" name="Image 2" descr="https://kimi-img.moonshot.cn/pub/slides/slides_tmpl/image/25-06-01-00:29:53-d0tit0c75iks2gau4ok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2290" y="1033034"/>
            <a:ext cx="3657600" cy="2489200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9000">
              <a:srgbClr val="94B9FF">
                <a:alpha val="0"/>
              </a:srgbClr>
            </a:gs>
            <a:gs pos="40000">
              <a:srgbClr val="94B9FF">
                <a:alpha val="10000"/>
              </a:srgbClr>
            </a:gs>
            <a:gs pos="63000">
              <a:srgbClr val="94B9FF">
                <a:alpha val="9000"/>
              </a:srgbClr>
            </a:gs>
            <a:gs pos="84000">
              <a:srgbClr val="94B9FF">
                <a:alpha val="45000"/>
              </a:srgbClr>
            </a:gs>
          </a:gsLst>
          <a:lin ang="6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6-01-00:29:41-d0tistc75iks2gau4oag.png"/>
          <p:cNvPicPr>
            <a:picLocks noChangeAspect="1"/>
          </p:cNvPicPr>
          <p:nvPr/>
        </p:nvPicPr>
        <p:blipFill>
          <a:blip r:embed="rId1"/>
          <a:srcRect l="20060" t="9520" b="9520"/>
          <a:stretch>
            <a:fillRect/>
          </a:stretch>
        </p:blipFill>
        <p:spPr>
          <a:xfrm>
            <a:off x="3559810" y="0"/>
            <a:ext cx="6771640" cy="6858000"/>
          </a:xfrm>
          <a:prstGeom prst="rect">
            <a:avLst/>
          </a:prstGeom>
        </p:spPr>
      </p:pic>
      <p:pic>
        <p:nvPicPr>
          <p:cNvPr id="3" name="Image 1" descr="https://kimi-img.moonshot.cn/pub/slides/slides_tmpl/image/25-06-01-00:29:45-d0tisuc75iks2gau4od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3620" y="2388552"/>
            <a:ext cx="1600200" cy="1651000"/>
          </a:xfrm>
          <a:prstGeom prst="rect">
            <a:avLst/>
          </a:prstGeom>
        </p:spPr>
      </p:pic>
      <p:sp>
        <p:nvSpPr>
          <p:cNvPr id="4" name="Shape 0"/>
          <p:cNvSpPr/>
          <p:nvPr/>
        </p:nvSpPr>
        <p:spPr>
          <a:xfrm>
            <a:off x="1504315" y="2848610"/>
            <a:ext cx="1320165" cy="1334770"/>
          </a:xfrm>
          <a:prstGeom prst="ellipse">
            <a:avLst/>
          </a:prstGeom>
          <a:solidFill>
            <a:srgbClr val="FFFFFF"/>
          </a:solidFill>
        </p:spPr>
      </p:sp>
      <p:sp>
        <p:nvSpPr>
          <p:cNvPr id="5" name="Text 1"/>
          <p:cNvSpPr/>
          <p:nvPr/>
        </p:nvSpPr>
        <p:spPr>
          <a:xfrm>
            <a:off x="1504315" y="2848610"/>
            <a:ext cx="1320165" cy="133477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6" name="Shape 2"/>
          <p:cNvSpPr/>
          <p:nvPr/>
        </p:nvSpPr>
        <p:spPr>
          <a:xfrm>
            <a:off x="1509395" y="2843530"/>
            <a:ext cx="1320165" cy="1334770"/>
          </a:xfrm>
          <a:prstGeom prst="ellipse">
            <a:avLst/>
          </a:prstGeom>
          <a:gradFill flip="none" rotWithShape="1">
            <a:gsLst>
              <a:gs pos="2000">
                <a:srgbClr val="D1DCF2">
                  <a:alpha val="83000"/>
                </a:srgbClr>
              </a:gs>
              <a:gs pos="55000">
                <a:srgbClr val="4874CB">
                  <a:alpha val="69000"/>
                </a:srgbClr>
              </a:gs>
              <a:gs pos="100000">
                <a:srgbClr val="345FB6"/>
              </a:gs>
            </a:gsLst>
            <a:path path="circle">
              <a:fillToRect r="100000" b="100000"/>
            </a:path>
            <a:tileRect l="-100000" t="-100000"/>
          </a:gradFill>
          <a:effectLst>
            <a:outerShdw blurRad="304800" dist="184847" dir="2700000" algn="bl" rotWithShape="0">
              <a:srgbClr val="2E54A1">
                <a:alpha val="23922"/>
              </a:srgbClr>
            </a:outerShdw>
          </a:effectLst>
        </p:spPr>
      </p:sp>
      <p:sp>
        <p:nvSpPr>
          <p:cNvPr id="7" name="Text 3"/>
          <p:cNvSpPr/>
          <p:nvPr/>
        </p:nvSpPr>
        <p:spPr>
          <a:xfrm>
            <a:off x="1509395" y="2843530"/>
            <a:ext cx="1320165" cy="133477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8" name="Text 4"/>
          <p:cNvSpPr/>
          <p:nvPr/>
        </p:nvSpPr>
        <p:spPr>
          <a:xfrm>
            <a:off x="1504315" y="3018790"/>
            <a:ext cx="1320165" cy="993140"/>
          </a:xfrm>
          <a:prstGeom prst="rect">
            <a:avLst/>
          </a:prstGeom>
          <a:noFill/>
        </p:spPr>
        <p:txBody>
          <a:bodyPr wrap="square" lIns="91440" tIns="45720" rIns="91440" bIns="4572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4800" b="1" dirty="0">
                <a:solidFill>
                  <a:srgbClr val="FFFFFF"/>
                </a:solidFill>
                <a:latin typeface="Arial Black" panose="020B0A04020102020204" pitchFamily="34" charset="0"/>
                <a:ea typeface="Arial Black" panose="020B0A04020102020204" pitchFamily="34" charset="-122"/>
                <a:cs typeface="Arial Black" panose="020B0A04020102020204" pitchFamily="34" charset="-120"/>
              </a:rPr>
              <a:t>09</a:t>
            </a:r>
            <a:endParaRPr lang="en-US" sz="1600" dirty="0"/>
          </a:p>
        </p:txBody>
      </p:sp>
      <p:sp>
        <p:nvSpPr>
          <p:cNvPr id="9" name="Text 5"/>
          <p:cNvSpPr/>
          <p:nvPr/>
        </p:nvSpPr>
        <p:spPr>
          <a:xfrm>
            <a:off x="3142615" y="3110865"/>
            <a:ext cx="8497570" cy="132207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4000" b="1" dirty="0">
                <a:solidFill>
                  <a:srgbClr val="4874CB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“梦想”号大洋钻探船</a:t>
            </a:r>
            <a:r>
              <a:rPr lang="zh-CN" altLang="en-US" sz="4000" b="1" dirty="0">
                <a:solidFill>
                  <a:srgbClr val="4874CB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：</a:t>
            </a:r>
            <a:r>
              <a:rPr lang="en-US" sz="4000" b="1" dirty="0">
                <a:solidFill>
                  <a:srgbClr val="4874CB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 </a:t>
            </a:r>
            <a:endParaRPr lang="en-US" sz="4000" b="1" dirty="0">
              <a:solidFill>
                <a:srgbClr val="4874CB"/>
              </a:solidFill>
              <a:latin typeface="MiSans" pitchFamily="34" charset="-122"/>
              <a:ea typeface="MiSans" pitchFamily="34" charset="-122"/>
              <a:cs typeface="MiSans" pitchFamily="34" charset="-120"/>
            </a:endParaRPr>
          </a:p>
          <a:p>
            <a:pPr marL="0" indent="0" algn="l">
              <a:lnSpc>
                <a:spcPct val="100000"/>
              </a:lnSpc>
              <a:buNone/>
            </a:pPr>
            <a:r>
              <a:rPr lang="en-US" sz="4000" b="1" dirty="0">
                <a:solidFill>
                  <a:srgbClr val="4874CB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地学研究改变者</a:t>
            </a:r>
            <a:endParaRPr lang="en-US" sz="1600" dirty="0"/>
          </a:p>
        </p:txBody>
      </p:sp>
      <p:sp>
        <p:nvSpPr>
          <p:cNvPr id="10" name="Text 6"/>
          <p:cNvSpPr/>
          <p:nvPr/>
        </p:nvSpPr>
        <p:spPr>
          <a:xfrm>
            <a:off x="3152775" y="4295775"/>
            <a:ext cx="8497570" cy="4603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1600" b="1" dirty="0">
                <a:solidFill>
                  <a:srgbClr val="000000"/>
                </a:solidFill>
                <a:latin typeface="Times New Roman" panose="02020603050405020304" charset="0"/>
                <a:ea typeface="MiSans" pitchFamily="34" charset="-122"/>
                <a:cs typeface="Times New Roman" panose="02020603050405020304" charset="0"/>
              </a:rPr>
              <a:t>Океанское буровое судно "Мечта": агент перемен в геологических исследованиях</a:t>
            </a:r>
            <a:endParaRPr lang="en-US" sz="1600" b="1" dirty="0">
              <a:solidFill>
                <a:srgbClr val="000000"/>
              </a:solidFill>
              <a:latin typeface="Times New Roman" panose="02020603050405020304" charset="0"/>
              <a:ea typeface="MiSans" pitchFamily="34" charset="-122"/>
              <a:cs typeface="Times New Roman" panose="02020603050405020304" charset="0"/>
            </a:endParaRPr>
          </a:p>
        </p:txBody>
      </p:sp>
      <p:sp>
        <p:nvSpPr>
          <p:cNvPr id="11" name="Text 7"/>
          <p:cNvSpPr/>
          <p:nvPr/>
        </p:nvSpPr>
        <p:spPr>
          <a:xfrm>
            <a:off x="3142615" y="2188845"/>
            <a:ext cx="8497570" cy="73144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  <a:ea typeface="Arial Black" panose="020B0A04020102020204" pitchFamily="34" charset="-122"/>
                <a:cs typeface="Arial Black" panose="020B0A04020102020204" pitchFamily="34" charset="-120"/>
              </a:rPr>
              <a:t>PART 09</a:t>
            </a:r>
            <a:endParaRPr lang="en-US" sz="32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ial Black" panose="020B0A04020102020204" pitchFamily="34" charset="0"/>
              <a:ea typeface="Arial Black" panose="020B0A04020102020204" pitchFamily="34" charset="-122"/>
              <a:cs typeface="Arial Black" panose="020B0A04020102020204" pitchFamily="34" charset="-120"/>
            </a:endParaRPr>
          </a:p>
        </p:txBody>
      </p:sp>
      <p:pic>
        <p:nvPicPr>
          <p:cNvPr id="12" name="Image 2" descr="https://kimi-img.moonshot.cn/pub/slides/slides_tmpl/image/25-06-01-00:29:35-d0tisrs75iks2gau4o8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460000">
            <a:off x="9391650" y="613410"/>
            <a:ext cx="4236720" cy="1689100"/>
          </a:xfrm>
          <a:prstGeom prst="rect">
            <a:avLst/>
          </a:prstGeom>
        </p:spPr>
      </p:pic>
      <p:sp>
        <p:nvSpPr>
          <p:cNvPr id="13" name="Shape 8"/>
          <p:cNvSpPr/>
          <p:nvPr/>
        </p:nvSpPr>
        <p:spPr>
          <a:xfrm rot="7680000">
            <a:off x="9137650" y="5888355"/>
            <a:ext cx="430530" cy="430530"/>
          </a:xfrm>
          <a:prstGeom prst="ellipse">
            <a:avLst/>
          </a:prstGeom>
          <a:gradFill flip="none" rotWithShape="1">
            <a:gsLst>
              <a:gs pos="0">
                <a:srgbClr val="D1DCF2">
                  <a:alpha val="14000"/>
                </a:srgbClr>
              </a:gs>
              <a:gs pos="22000">
                <a:srgbClr val="6389D3">
                  <a:alpha val="47000"/>
                </a:srgbClr>
              </a:gs>
              <a:gs pos="45000">
                <a:srgbClr val="6389D3">
                  <a:alpha val="83000"/>
                </a:srgbClr>
              </a:gs>
              <a:gs pos="66000">
                <a:srgbClr val="6389D3">
                  <a:alpha val="87000"/>
                </a:srgbClr>
              </a:gs>
            </a:gsLst>
            <a:lin ang="5400000" scaled="1"/>
          </a:gradFill>
        </p:spPr>
      </p:sp>
      <p:sp>
        <p:nvSpPr>
          <p:cNvPr id="14" name="Text 9"/>
          <p:cNvSpPr/>
          <p:nvPr/>
        </p:nvSpPr>
        <p:spPr>
          <a:xfrm rot="7680000">
            <a:off x="9137650" y="5888355"/>
            <a:ext cx="430530" cy="43053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5" name="Shape 10"/>
          <p:cNvSpPr/>
          <p:nvPr/>
        </p:nvSpPr>
        <p:spPr>
          <a:xfrm rot="4020000">
            <a:off x="9440545" y="886460"/>
            <a:ext cx="219075" cy="219075"/>
          </a:xfrm>
          <a:prstGeom prst="ellipse">
            <a:avLst/>
          </a:prstGeom>
          <a:gradFill flip="none" rotWithShape="1">
            <a:gsLst>
              <a:gs pos="0">
                <a:srgbClr val="D1DCF2">
                  <a:alpha val="14000"/>
                </a:srgbClr>
              </a:gs>
              <a:gs pos="22000">
                <a:srgbClr val="6389D3">
                  <a:alpha val="41000"/>
                </a:srgbClr>
              </a:gs>
              <a:gs pos="45000">
                <a:srgbClr val="6389D3">
                  <a:alpha val="67000"/>
                </a:srgbClr>
              </a:gs>
              <a:gs pos="66000">
                <a:srgbClr val="6389D3">
                  <a:alpha val="76000"/>
                </a:srgbClr>
              </a:gs>
            </a:gsLst>
            <a:lin ang="5400000" scaled="1"/>
          </a:gradFill>
        </p:spPr>
      </p:sp>
      <p:sp>
        <p:nvSpPr>
          <p:cNvPr id="16" name="Text 11"/>
          <p:cNvSpPr/>
          <p:nvPr/>
        </p:nvSpPr>
        <p:spPr>
          <a:xfrm rot="4020000">
            <a:off x="9440545" y="886460"/>
            <a:ext cx="219075" cy="219075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9000">
              <a:srgbClr val="94B9FF">
                <a:alpha val="32000"/>
              </a:srgbClr>
            </a:gs>
            <a:gs pos="40000">
              <a:srgbClr val="94B9FF">
                <a:alpha val="14000"/>
              </a:srgbClr>
            </a:gs>
            <a:gs pos="62000">
              <a:srgbClr val="94B9FF">
                <a:alpha val="0"/>
              </a:srgbClr>
            </a:gs>
            <a:gs pos="98000">
              <a:srgbClr val="94B9FF">
                <a:alpha val="32000"/>
              </a:srgb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 rot="16200000">
            <a:off x="8201025" y="6865620"/>
            <a:ext cx="6776085" cy="7239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D1DCF2">
                  <a:alpha val="0"/>
                </a:srgbClr>
              </a:gs>
              <a:gs pos="22000">
                <a:srgbClr val="6389D3">
                  <a:alpha val="0"/>
                </a:srgbClr>
              </a:gs>
              <a:gs pos="69000">
                <a:srgbClr val="6389D3">
                  <a:alpha val="30000"/>
                </a:srgbClr>
              </a:gs>
              <a:gs pos="95000">
                <a:srgbClr val="6389D3">
                  <a:alpha val="70000"/>
                </a:srgbClr>
              </a:gs>
            </a:gsLst>
            <a:lin ang="0" scaled="1"/>
          </a:gradFill>
        </p:spPr>
      </p:sp>
      <p:sp>
        <p:nvSpPr>
          <p:cNvPr id="3" name="Text 1"/>
          <p:cNvSpPr/>
          <p:nvPr/>
        </p:nvSpPr>
        <p:spPr>
          <a:xfrm rot="16200000">
            <a:off x="8201025" y="6865620"/>
            <a:ext cx="6776085" cy="72390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260985" y="163195"/>
            <a:ext cx="1071245" cy="553720"/>
          </a:xfrm>
          <a:prstGeom prst="roundRect">
            <a:avLst/>
          </a:prstGeom>
          <a:gradFill flip="none" rotWithShape="1">
            <a:gsLst>
              <a:gs pos="20000">
                <a:srgbClr val="4874CB">
                  <a:alpha val="65000"/>
                </a:srgbClr>
              </a:gs>
              <a:gs pos="43000">
                <a:srgbClr val="4874CB">
                  <a:alpha val="54000"/>
                </a:srgbClr>
              </a:gs>
              <a:gs pos="63000">
                <a:srgbClr val="4874CB">
                  <a:alpha val="16000"/>
                </a:srgbClr>
              </a:gs>
              <a:gs pos="100000">
                <a:srgbClr val="FFFFFF">
                  <a:alpha val="0"/>
                </a:srgbClr>
              </a:gs>
            </a:gsLst>
            <a:lin ang="0" scaled="1"/>
          </a:gradFill>
        </p:spPr>
      </p:sp>
      <p:sp>
        <p:nvSpPr>
          <p:cNvPr id="6" name="Text 4"/>
          <p:cNvSpPr/>
          <p:nvPr/>
        </p:nvSpPr>
        <p:spPr>
          <a:xfrm>
            <a:off x="260985" y="163195"/>
            <a:ext cx="1071245" cy="5537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7" name="Shape 5"/>
          <p:cNvSpPr/>
          <p:nvPr/>
        </p:nvSpPr>
        <p:spPr>
          <a:xfrm>
            <a:off x="11485880" y="589915"/>
            <a:ext cx="134620" cy="134620"/>
          </a:xfrm>
          <a:prstGeom prst="ellipse">
            <a:avLst/>
          </a:prstGeom>
          <a:gradFill flip="none" rotWithShape="1">
            <a:gsLst>
              <a:gs pos="20000">
                <a:srgbClr val="4874CB">
                  <a:alpha val="83000"/>
                </a:srgbClr>
              </a:gs>
              <a:gs pos="43000">
                <a:srgbClr val="4874CB">
                  <a:alpha val="72000"/>
                </a:srgbClr>
              </a:gs>
              <a:gs pos="63000">
                <a:srgbClr val="4874CB">
                  <a:alpha val="47000"/>
                </a:srgbClr>
              </a:gs>
              <a:gs pos="100000">
                <a:srgbClr val="FFFFFF">
                  <a:alpha val="47000"/>
                </a:srgbClr>
              </a:gs>
            </a:gsLst>
            <a:lin ang="0" scaled="1"/>
          </a:gradFill>
        </p:spPr>
      </p:sp>
      <p:sp>
        <p:nvSpPr>
          <p:cNvPr id="8" name="Text 6"/>
          <p:cNvSpPr/>
          <p:nvPr/>
        </p:nvSpPr>
        <p:spPr>
          <a:xfrm>
            <a:off x="114858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11816080" y="589915"/>
            <a:ext cx="134620" cy="134620"/>
          </a:xfrm>
          <a:prstGeom prst="ellipse">
            <a:avLst/>
          </a:prstGeom>
          <a:solidFill>
            <a:srgbClr val="000000">
              <a:alpha val="0"/>
            </a:srgbClr>
          </a:solidFill>
          <a:ln w="19050">
            <a:gradFill flip="none" rotWithShape="1">
              <a:gsLst>
                <a:gs pos="0">
                  <a:srgbClr val="4874CB"/>
                </a:gs>
                <a:gs pos="100000">
                  <a:srgbClr val="4874CB">
                    <a:alpha val="29000"/>
                  </a:srgbClr>
                </a:gs>
              </a:gsLst>
              <a:lin ang="2700000" scaled="1"/>
            </a:gra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118160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11650980" y="589915"/>
            <a:ext cx="134620" cy="134620"/>
          </a:xfrm>
          <a:prstGeom prst="ellipse">
            <a:avLst/>
          </a:prstGeom>
          <a:gradFill flip="none" rotWithShape="1">
            <a:gsLst>
              <a:gs pos="20000">
                <a:srgbClr val="4874CB">
                  <a:alpha val="83000"/>
                </a:srgbClr>
              </a:gs>
              <a:gs pos="43000">
                <a:srgbClr val="4874CB">
                  <a:alpha val="72000"/>
                </a:srgbClr>
              </a:gs>
              <a:gs pos="63000">
                <a:srgbClr val="4874CB">
                  <a:alpha val="47000"/>
                </a:srgbClr>
              </a:gs>
              <a:gs pos="100000">
                <a:srgbClr val="FFFFFF">
                  <a:alpha val="47000"/>
                </a:srgbClr>
              </a:gs>
            </a:gsLst>
            <a:lin ang="0" scaled="1"/>
          </a:gradFill>
        </p:spPr>
      </p:sp>
      <p:sp>
        <p:nvSpPr>
          <p:cNvPr id="12" name="Text 10"/>
          <p:cNvSpPr/>
          <p:nvPr/>
        </p:nvSpPr>
        <p:spPr>
          <a:xfrm>
            <a:off x="116509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4" name="Shape 11"/>
          <p:cNvSpPr/>
          <p:nvPr/>
        </p:nvSpPr>
        <p:spPr>
          <a:xfrm rot="16200000">
            <a:off x="5544185" y="3966845"/>
            <a:ext cx="6776085" cy="65024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D1DCF2">
                  <a:alpha val="0"/>
                </a:srgbClr>
              </a:gs>
              <a:gs pos="22000">
                <a:srgbClr val="6389D3">
                  <a:alpha val="0"/>
                </a:srgbClr>
              </a:gs>
              <a:gs pos="69000">
                <a:srgbClr val="6389D3">
                  <a:alpha val="30000"/>
                </a:srgbClr>
              </a:gs>
              <a:gs pos="95000">
                <a:srgbClr val="6389D3">
                  <a:alpha val="67000"/>
                </a:srgbClr>
              </a:gs>
            </a:gsLst>
            <a:lin ang="0" scaled="1"/>
          </a:gradFill>
        </p:spPr>
      </p:sp>
      <p:sp>
        <p:nvSpPr>
          <p:cNvPr id="15" name="Text 12"/>
          <p:cNvSpPr/>
          <p:nvPr/>
        </p:nvSpPr>
        <p:spPr>
          <a:xfrm rot="16200000">
            <a:off x="5544185" y="3966845"/>
            <a:ext cx="6776085" cy="65024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7" name="Text 13"/>
          <p:cNvSpPr/>
          <p:nvPr/>
        </p:nvSpPr>
        <p:spPr>
          <a:xfrm>
            <a:off x="867410" y="1050290"/>
            <a:ext cx="4449445" cy="622935"/>
          </a:xfrm>
          <a:prstGeom prst="rect">
            <a:avLst/>
          </a:prstGeom>
          <a:noFill/>
        </p:spPr>
        <p:txBody>
          <a:bodyPr wrap="square" lIns="91440" tIns="45720" rIns="91440" bIns="45720" rtlCol="0" anchor="ctr"/>
          <a:lstStyle/>
          <a:p>
            <a:pPr marL="0" indent="0" algn="l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8" name="Text 14"/>
          <p:cNvSpPr/>
          <p:nvPr/>
        </p:nvSpPr>
        <p:spPr>
          <a:xfrm>
            <a:off x="867410" y="1134745"/>
            <a:ext cx="5130165" cy="2597785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1400" dirty="0">
                <a:solidFill>
                  <a:srgbClr val="000000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中国首艘自主设计建造的大洋钻探船“梦想”号正式服役，具备万米深度的钻探能力，目标是打穿地球莫霍面，探索地幔结构。未来将提升中国在深海科研中的话语权。</a:t>
            </a:r>
            <a:endParaRPr lang="en-US" sz="1400" dirty="0">
              <a:solidFill>
                <a:srgbClr val="000000"/>
              </a:solidFill>
              <a:latin typeface="MiSans" pitchFamily="34" charset="-122"/>
              <a:ea typeface="MiSans" pitchFamily="34" charset="-122"/>
              <a:cs typeface="MiSans" pitchFamily="34" charset="-120"/>
            </a:endParaRPr>
          </a:p>
        </p:txBody>
      </p:sp>
      <p:sp>
        <p:nvSpPr>
          <p:cNvPr id="20" name="Text 16"/>
          <p:cNvSpPr/>
          <p:nvPr/>
        </p:nvSpPr>
        <p:spPr>
          <a:xfrm>
            <a:off x="867410" y="2743835"/>
            <a:ext cx="5130165" cy="3462655"/>
          </a:xfrm>
          <a:prstGeom prst="rect">
            <a:avLst/>
          </a:prstGeom>
          <a:noFill/>
        </p:spPr>
        <p:txBody>
          <a:bodyPr wrap="square" lIns="91440" tIns="45720" rIns="91440" bIns="45720" rtlCol="0" anchor="t"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1400" dirty="0">
                <a:solidFill>
                  <a:srgbClr val="000000"/>
                </a:solidFill>
                <a:latin typeface="Times New Roman" panose="02020603050405020304" charset="0"/>
                <a:ea typeface="MiSans" pitchFamily="34" charset="-122"/>
                <a:cs typeface="Times New Roman" panose="02020603050405020304" charset="0"/>
              </a:rPr>
              <a:t>Официально введено в эксплуатацию первое в Китае самостоятельно спроектированное и построенное океанское буровое судно Dream, способное бурить на глубину 10 000 метров и предназначенное для проникновения на поверхность Мохо и изучения структуры земной мантии. В будущем это судно усилит позиции Китая в области глубоководных исследований.</a:t>
            </a:r>
            <a:endParaRPr lang="en-US" sz="1400" dirty="0">
              <a:solidFill>
                <a:srgbClr val="000000"/>
              </a:solidFill>
              <a:latin typeface="Times New Roman" panose="02020603050405020304" charset="0"/>
              <a:ea typeface="MiSans" pitchFamily="34" charset="-122"/>
              <a:cs typeface="Times New Roman" panose="02020603050405020304" charset="0"/>
            </a:endParaRPr>
          </a:p>
        </p:txBody>
      </p:sp>
      <p:sp>
        <p:nvSpPr>
          <p:cNvPr id="21" name="Shape 17"/>
          <p:cNvSpPr/>
          <p:nvPr/>
        </p:nvSpPr>
        <p:spPr>
          <a:xfrm rot="16200000">
            <a:off x="-8890" y="1671320"/>
            <a:ext cx="1229360" cy="13398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87A9FF">
                  <a:alpha val="61000"/>
                </a:srgbClr>
              </a:gs>
              <a:gs pos="71000">
                <a:srgbClr val="4874CB">
                  <a:alpha val="61000"/>
                </a:srgbClr>
              </a:gs>
            </a:gsLst>
            <a:lin ang="2700000" scaled="1"/>
          </a:gradFill>
        </p:spPr>
      </p:sp>
      <p:sp>
        <p:nvSpPr>
          <p:cNvPr id="22" name="Text 18"/>
          <p:cNvSpPr/>
          <p:nvPr/>
        </p:nvSpPr>
        <p:spPr>
          <a:xfrm rot="16200000">
            <a:off x="-3175" y="1677035"/>
            <a:ext cx="1217930" cy="133985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23" name="Shape 19"/>
          <p:cNvSpPr/>
          <p:nvPr/>
        </p:nvSpPr>
        <p:spPr>
          <a:xfrm rot="16200000">
            <a:off x="-217170" y="3646170"/>
            <a:ext cx="1630045" cy="11938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87A9FF">
                  <a:alpha val="61000"/>
                </a:srgbClr>
              </a:gs>
              <a:gs pos="71000">
                <a:srgbClr val="4874CB">
                  <a:alpha val="61000"/>
                </a:srgbClr>
              </a:gs>
            </a:gsLst>
            <a:lin ang="2700000" scaled="1"/>
          </a:gradFill>
        </p:spPr>
      </p:sp>
      <p:sp>
        <p:nvSpPr>
          <p:cNvPr id="24" name="Text 20"/>
          <p:cNvSpPr/>
          <p:nvPr/>
        </p:nvSpPr>
        <p:spPr>
          <a:xfrm rot="16200000">
            <a:off x="-217170" y="4217670"/>
            <a:ext cx="1630045" cy="11938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pic>
        <p:nvPicPr>
          <p:cNvPr id="100" name="图片 99"/>
          <p:cNvPicPr/>
          <p:nvPr/>
        </p:nvPicPr>
        <p:blipFill>
          <a:blip r:embed="rId1"/>
          <a:stretch>
            <a:fillRect/>
          </a:stretch>
        </p:blipFill>
        <p:spPr>
          <a:xfrm>
            <a:off x="6012180" y="904240"/>
            <a:ext cx="5841365" cy="552577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9000">
              <a:srgbClr val="94B9FF">
                <a:alpha val="0"/>
              </a:srgbClr>
            </a:gs>
            <a:gs pos="40000">
              <a:srgbClr val="94B9FF">
                <a:alpha val="10000"/>
              </a:srgbClr>
            </a:gs>
            <a:gs pos="63000">
              <a:srgbClr val="94B9FF">
                <a:alpha val="9000"/>
              </a:srgbClr>
            </a:gs>
            <a:gs pos="84000">
              <a:srgbClr val="94B9FF">
                <a:alpha val="45000"/>
              </a:srgbClr>
            </a:gs>
          </a:gsLst>
          <a:lin ang="6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6-01-00:29:41-d0tistc75iks2gau4oag.png"/>
          <p:cNvPicPr>
            <a:picLocks noChangeAspect="1"/>
          </p:cNvPicPr>
          <p:nvPr/>
        </p:nvPicPr>
        <p:blipFill>
          <a:blip r:embed="rId1"/>
          <a:srcRect l="20060" t="9520" b="9520"/>
          <a:stretch>
            <a:fillRect/>
          </a:stretch>
        </p:blipFill>
        <p:spPr>
          <a:xfrm>
            <a:off x="3548380" y="0"/>
            <a:ext cx="6771640" cy="6858000"/>
          </a:xfrm>
          <a:prstGeom prst="rect">
            <a:avLst/>
          </a:prstGeom>
        </p:spPr>
      </p:pic>
      <p:pic>
        <p:nvPicPr>
          <p:cNvPr id="3" name="Image 1" descr="https://kimi-img.moonshot.cn/pub/slides/slides_tmpl/image/25-06-01-00:29:45-d0tisuc75iks2gau4od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3620" y="2388552"/>
            <a:ext cx="1600200" cy="1651000"/>
          </a:xfrm>
          <a:prstGeom prst="rect">
            <a:avLst/>
          </a:prstGeom>
        </p:spPr>
      </p:pic>
      <p:sp>
        <p:nvSpPr>
          <p:cNvPr id="4" name="Shape 0"/>
          <p:cNvSpPr/>
          <p:nvPr/>
        </p:nvSpPr>
        <p:spPr>
          <a:xfrm>
            <a:off x="1504315" y="2848610"/>
            <a:ext cx="1320165" cy="1334770"/>
          </a:xfrm>
          <a:prstGeom prst="ellipse">
            <a:avLst/>
          </a:prstGeom>
          <a:solidFill>
            <a:srgbClr val="FFFFFF"/>
          </a:solidFill>
        </p:spPr>
      </p:sp>
      <p:sp>
        <p:nvSpPr>
          <p:cNvPr id="5" name="Text 1"/>
          <p:cNvSpPr/>
          <p:nvPr/>
        </p:nvSpPr>
        <p:spPr>
          <a:xfrm>
            <a:off x="1504315" y="2848610"/>
            <a:ext cx="1320165" cy="133477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6" name="Shape 2"/>
          <p:cNvSpPr/>
          <p:nvPr/>
        </p:nvSpPr>
        <p:spPr>
          <a:xfrm>
            <a:off x="1509395" y="2843530"/>
            <a:ext cx="1320165" cy="1334770"/>
          </a:xfrm>
          <a:prstGeom prst="ellipse">
            <a:avLst/>
          </a:prstGeom>
          <a:gradFill flip="none" rotWithShape="1">
            <a:gsLst>
              <a:gs pos="2000">
                <a:srgbClr val="D1DCF2">
                  <a:alpha val="83000"/>
                </a:srgbClr>
              </a:gs>
              <a:gs pos="55000">
                <a:srgbClr val="4874CB">
                  <a:alpha val="69000"/>
                </a:srgbClr>
              </a:gs>
              <a:gs pos="100000">
                <a:srgbClr val="345FB6"/>
              </a:gs>
            </a:gsLst>
            <a:path path="circle">
              <a:fillToRect r="100000" b="100000"/>
            </a:path>
            <a:tileRect l="-100000" t="-100000"/>
          </a:gradFill>
          <a:effectLst>
            <a:outerShdw blurRad="304800" dist="184847" dir="2700000" algn="bl" rotWithShape="0">
              <a:srgbClr val="2E54A1">
                <a:alpha val="23922"/>
              </a:srgbClr>
            </a:outerShdw>
          </a:effectLst>
        </p:spPr>
      </p:sp>
      <p:sp>
        <p:nvSpPr>
          <p:cNvPr id="7" name="Text 3"/>
          <p:cNvSpPr/>
          <p:nvPr/>
        </p:nvSpPr>
        <p:spPr>
          <a:xfrm>
            <a:off x="1509395" y="2843530"/>
            <a:ext cx="1320165" cy="133477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8" name="Text 4"/>
          <p:cNvSpPr/>
          <p:nvPr/>
        </p:nvSpPr>
        <p:spPr>
          <a:xfrm>
            <a:off x="1504315" y="3018790"/>
            <a:ext cx="1320165" cy="993140"/>
          </a:xfrm>
          <a:prstGeom prst="rect">
            <a:avLst/>
          </a:prstGeom>
          <a:noFill/>
        </p:spPr>
        <p:txBody>
          <a:bodyPr wrap="square" lIns="91440" tIns="45720" rIns="91440" bIns="4572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4800" b="1" dirty="0">
                <a:solidFill>
                  <a:srgbClr val="FFFFFF"/>
                </a:solidFill>
                <a:latin typeface="Arial Black" panose="020B0A04020102020204" pitchFamily="34" charset="0"/>
                <a:ea typeface="Arial Black" panose="020B0A04020102020204" pitchFamily="34" charset="-122"/>
                <a:cs typeface="Arial Black" panose="020B0A04020102020204" pitchFamily="34" charset="-120"/>
              </a:rPr>
              <a:t>10</a:t>
            </a:r>
            <a:endParaRPr lang="en-US" sz="1600" dirty="0"/>
          </a:p>
        </p:txBody>
      </p:sp>
      <p:sp>
        <p:nvSpPr>
          <p:cNvPr id="9" name="Text 5"/>
          <p:cNvSpPr/>
          <p:nvPr/>
        </p:nvSpPr>
        <p:spPr>
          <a:xfrm>
            <a:off x="3142615" y="3110865"/>
            <a:ext cx="8497570" cy="132207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4000" b="1" dirty="0">
                <a:solidFill>
                  <a:srgbClr val="4874CB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CR450高速动车组 </a:t>
            </a:r>
            <a:endParaRPr lang="en-US" sz="4000" b="1" dirty="0">
              <a:solidFill>
                <a:srgbClr val="4874CB"/>
              </a:solidFill>
              <a:latin typeface="MiSans" pitchFamily="34" charset="-122"/>
              <a:ea typeface="MiSans" pitchFamily="34" charset="-122"/>
              <a:cs typeface="MiSans" pitchFamily="34" charset="-120"/>
            </a:endParaRPr>
          </a:p>
          <a:p>
            <a:pPr marL="0" indent="0" algn="l">
              <a:lnSpc>
                <a:spcPct val="100000"/>
              </a:lnSpc>
              <a:buNone/>
            </a:pPr>
            <a:r>
              <a:rPr lang="en-US" sz="4000" b="1" dirty="0">
                <a:solidFill>
                  <a:srgbClr val="4874CB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——核心技术天花板</a:t>
            </a:r>
            <a:endParaRPr lang="en-US" sz="1600" dirty="0"/>
          </a:p>
        </p:txBody>
      </p:sp>
      <p:sp>
        <p:nvSpPr>
          <p:cNvPr id="10" name="Text 6"/>
          <p:cNvSpPr/>
          <p:nvPr/>
        </p:nvSpPr>
        <p:spPr>
          <a:xfrm>
            <a:off x="3152775" y="4375785"/>
            <a:ext cx="8497570" cy="4603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1600" b="1" dirty="0">
                <a:solidFill>
                  <a:srgbClr val="000000"/>
                </a:solidFill>
                <a:latin typeface="Times New Roman" panose="02020603050405020304" charset="0"/>
                <a:ea typeface="MiSans" pitchFamily="34" charset="-122"/>
                <a:cs typeface="Times New Roman" panose="02020603050405020304" charset="0"/>
              </a:rPr>
              <a:t>Высокоскоростной локомотив CR450 - технологический потолок</a:t>
            </a:r>
            <a:endParaRPr lang="en-US" sz="1600" b="1" dirty="0">
              <a:solidFill>
                <a:srgbClr val="000000"/>
              </a:solidFill>
              <a:latin typeface="Times New Roman" panose="02020603050405020304" charset="0"/>
              <a:ea typeface="MiSans" pitchFamily="34" charset="-122"/>
              <a:cs typeface="Times New Roman" panose="02020603050405020304" charset="0"/>
            </a:endParaRPr>
          </a:p>
        </p:txBody>
      </p:sp>
      <p:sp>
        <p:nvSpPr>
          <p:cNvPr id="11" name="Text 7"/>
          <p:cNvSpPr/>
          <p:nvPr/>
        </p:nvSpPr>
        <p:spPr>
          <a:xfrm>
            <a:off x="3142615" y="2188845"/>
            <a:ext cx="8497570" cy="73144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3200" b="1" dirty="0">
                <a:solidFill>
                  <a:srgbClr val="000000"/>
                </a:solidFill>
                <a:latin typeface="Arial Black" panose="020B0A04020102020204" pitchFamily="34" charset="0"/>
                <a:ea typeface="Arial Black" panose="020B0A04020102020204" pitchFamily="34" charset="-122"/>
                <a:cs typeface="Arial Black" panose="020B0A04020102020204" pitchFamily="34" charset="-120"/>
              </a:rPr>
              <a:t>PART 10</a:t>
            </a:r>
            <a:endParaRPr lang="en-US" sz="1600" dirty="0"/>
          </a:p>
        </p:txBody>
      </p:sp>
      <p:pic>
        <p:nvPicPr>
          <p:cNvPr id="12" name="Image 2" descr="https://kimi-img.moonshot.cn/pub/slides/slides_tmpl/image/25-06-01-00:29:35-d0tisrs75iks2gau4o8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460000">
            <a:off x="9391650" y="613410"/>
            <a:ext cx="4236720" cy="1689100"/>
          </a:xfrm>
          <a:prstGeom prst="rect">
            <a:avLst/>
          </a:prstGeom>
        </p:spPr>
      </p:pic>
      <p:sp>
        <p:nvSpPr>
          <p:cNvPr id="13" name="Shape 8"/>
          <p:cNvSpPr/>
          <p:nvPr/>
        </p:nvSpPr>
        <p:spPr>
          <a:xfrm rot="7680000">
            <a:off x="9137650" y="5888355"/>
            <a:ext cx="430530" cy="430530"/>
          </a:xfrm>
          <a:prstGeom prst="ellipse">
            <a:avLst/>
          </a:prstGeom>
          <a:gradFill flip="none" rotWithShape="1">
            <a:gsLst>
              <a:gs pos="0">
                <a:srgbClr val="D1DCF2">
                  <a:alpha val="14000"/>
                </a:srgbClr>
              </a:gs>
              <a:gs pos="22000">
                <a:srgbClr val="6389D3">
                  <a:alpha val="47000"/>
                </a:srgbClr>
              </a:gs>
              <a:gs pos="45000">
                <a:srgbClr val="6389D3">
                  <a:alpha val="83000"/>
                </a:srgbClr>
              </a:gs>
              <a:gs pos="66000">
                <a:srgbClr val="6389D3">
                  <a:alpha val="87000"/>
                </a:srgbClr>
              </a:gs>
            </a:gsLst>
            <a:lin ang="5400000" scaled="1"/>
          </a:gradFill>
        </p:spPr>
      </p:sp>
      <p:sp>
        <p:nvSpPr>
          <p:cNvPr id="14" name="Text 9"/>
          <p:cNvSpPr/>
          <p:nvPr/>
        </p:nvSpPr>
        <p:spPr>
          <a:xfrm rot="7680000">
            <a:off x="9137650" y="5888355"/>
            <a:ext cx="430530" cy="43053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5" name="Shape 10"/>
          <p:cNvSpPr/>
          <p:nvPr/>
        </p:nvSpPr>
        <p:spPr>
          <a:xfrm rot="4020000">
            <a:off x="9440545" y="886460"/>
            <a:ext cx="219075" cy="219075"/>
          </a:xfrm>
          <a:prstGeom prst="ellipse">
            <a:avLst/>
          </a:prstGeom>
          <a:gradFill flip="none" rotWithShape="1">
            <a:gsLst>
              <a:gs pos="0">
                <a:srgbClr val="D1DCF2">
                  <a:alpha val="14000"/>
                </a:srgbClr>
              </a:gs>
              <a:gs pos="22000">
                <a:srgbClr val="6389D3">
                  <a:alpha val="41000"/>
                </a:srgbClr>
              </a:gs>
              <a:gs pos="45000">
                <a:srgbClr val="6389D3">
                  <a:alpha val="67000"/>
                </a:srgbClr>
              </a:gs>
              <a:gs pos="66000">
                <a:srgbClr val="6389D3">
                  <a:alpha val="76000"/>
                </a:srgbClr>
              </a:gs>
            </a:gsLst>
            <a:lin ang="5400000" scaled="1"/>
          </a:gradFill>
        </p:spPr>
      </p:sp>
      <p:sp>
        <p:nvSpPr>
          <p:cNvPr id="16" name="Text 11"/>
          <p:cNvSpPr/>
          <p:nvPr/>
        </p:nvSpPr>
        <p:spPr>
          <a:xfrm rot="4020000">
            <a:off x="9440545" y="886460"/>
            <a:ext cx="219075" cy="219075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12000">
              <a:srgbClr val="94B9FF">
                <a:alpha val="50000"/>
              </a:srgbClr>
            </a:gs>
            <a:gs pos="36000">
              <a:srgbClr val="94B9FF">
                <a:alpha val="0"/>
              </a:srgbClr>
            </a:gs>
            <a:gs pos="63000">
              <a:srgbClr val="94B9FF">
                <a:alpha val="9000"/>
              </a:srgbClr>
            </a:gs>
            <a:gs pos="98000">
              <a:srgbClr val="94B9FF">
                <a:alpha val="54000"/>
              </a:srgbClr>
            </a:gs>
          </a:gsLst>
          <a:lin ang="17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6-01-00:29:48-d0tisv475iks2gau4ogg.png"/>
          <p:cNvPicPr>
            <a:picLocks noChangeAspect="1"/>
          </p:cNvPicPr>
          <p:nvPr/>
        </p:nvPicPr>
        <p:blipFill>
          <a:blip r:embed="rId1">
            <a:alphaModFix amt="83000"/>
          </a:blip>
          <a:srcRect l="25401" t="16194" r="42943" b="26759"/>
          <a:stretch>
            <a:fillRect/>
          </a:stretch>
        </p:blipFill>
        <p:spPr>
          <a:xfrm>
            <a:off x="4166235" y="1635760"/>
            <a:ext cx="3859530" cy="391223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89940" y="394335"/>
            <a:ext cx="6780530" cy="622935"/>
          </a:xfrm>
          <a:prstGeom prst="rect">
            <a:avLst/>
          </a:prstGeom>
          <a:noFill/>
        </p:spPr>
        <p:txBody>
          <a:bodyPr wrap="square" lIns="91440" tIns="45720" rIns="91440" bIns="4572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800" b="1" dirty="0">
                <a:solidFill>
                  <a:srgbClr val="000000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全球最快</a:t>
            </a:r>
            <a:endParaRPr lang="en-US" sz="1600" dirty="0"/>
          </a:p>
        </p:txBody>
      </p:sp>
      <p:sp>
        <p:nvSpPr>
          <p:cNvPr id="4" name="Shape 1"/>
          <p:cNvSpPr/>
          <p:nvPr/>
        </p:nvSpPr>
        <p:spPr>
          <a:xfrm>
            <a:off x="260985" y="163195"/>
            <a:ext cx="1071245" cy="553720"/>
          </a:xfrm>
          <a:prstGeom prst="roundRect">
            <a:avLst/>
          </a:prstGeom>
          <a:gradFill flip="none" rotWithShape="1">
            <a:gsLst>
              <a:gs pos="20000">
                <a:srgbClr val="4874CB">
                  <a:alpha val="65000"/>
                </a:srgbClr>
              </a:gs>
              <a:gs pos="43000">
                <a:srgbClr val="4874CB">
                  <a:alpha val="54000"/>
                </a:srgbClr>
              </a:gs>
              <a:gs pos="63000">
                <a:srgbClr val="4874CB">
                  <a:alpha val="16000"/>
                </a:srgbClr>
              </a:gs>
              <a:gs pos="100000">
                <a:srgbClr val="FFFFFF">
                  <a:alpha val="0"/>
                </a:srgbClr>
              </a:gs>
            </a:gsLst>
            <a:lin ang="0" scaled="1"/>
          </a:gradFill>
        </p:spPr>
      </p:sp>
      <p:sp>
        <p:nvSpPr>
          <p:cNvPr id="5" name="Text 2"/>
          <p:cNvSpPr/>
          <p:nvPr/>
        </p:nvSpPr>
        <p:spPr>
          <a:xfrm>
            <a:off x="260985" y="163195"/>
            <a:ext cx="1071245" cy="5537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6" name="Shape 3"/>
          <p:cNvSpPr/>
          <p:nvPr/>
        </p:nvSpPr>
        <p:spPr>
          <a:xfrm>
            <a:off x="11485880" y="589915"/>
            <a:ext cx="134620" cy="134620"/>
          </a:xfrm>
          <a:prstGeom prst="ellipse">
            <a:avLst/>
          </a:prstGeom>
          <a:gradFill flip="none" rotWithShape="1">
            <a:gsLst>
              <a:gs pos="20000">
                <a:srgbClr val="4874CB">
                  <a:alpha val="83000"/>
                </a:srgbClr>
              </a:gs>
              <a:gs pos="43000">
                <a:srgbClr val="4874CB">
                  <a:alpha val="72000"/>
                </a:srgbClr>
              </a:gs>
              <a:gs pos="63000">
                <a:srgbClr val="4874CB">
                  <a:alpha val="47000"/>
                </a:srgbClr>
              </a:gs>
              <a:gs pos="100000">
                <a:srgbClr val="FFFFFF">
                  <a:alpha val="47000"/>
                </a:srgbClr>
              </a:gs>
            </a:gsLst>
            <a:lin ang="0" scaled="1"/>
          </a:gradFill>
        </p:spPr>
      </p:sp>
      <p:sp>
        <p:nvSpPr>
          <p:cNvPr id="7" name="Text 4"/>
          <p:cNvSpPr/>
          <p:nvPr/>
        </p:nvSpPr>
        <p:spPr>
          <a:xfrm>
            <a:off x="114858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8" name="Shape 5"/>
          <p:cNvSpPr/>
          <p:nvPr/>
        </p:nvSpPr>
        <p:spPr>
          <a:xfrm>
            <a:off x="11816080" y="589915"/>
            <a:ext cx="134620" cy="134620"/>
          </a:xfrm>
          <a:prstGeom prst="ellipse">
            <a:avLst/>
          </a:prstGeom>
          <a:solidFill>
            <a:srgbClr val="000000">
              <a:alpha val="0"/>
            </a:srgbClr>
          </a:solidFill>
          <a:ln w="19050">
            <a:gradFill flip="none" rotWithShape="1">
              <a:gsLst>
                <a:gs pos="0">
                  <a:srgbClr val="4874CB"/>
                </a:gs>
                <a:gs pos="100000">
                  <a:srgbClr val="4874CB">
                    <a:alpha val="29000"/>
                  </a:srgbClr>
                </a:gs>
              </a:gsLst>
              <a:lin ang="2700000" scaled="1"/>
            </a:gra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118160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0" name="Shape 7"/>
          <p:cNvSpPr/>
          <p:nvPr/>
        </p:nvSpPr>
        <p:spPr>
          <a:xfrm>
            <a:off x="11650980" y="589915"/>
            <a:ext cx="134620" cy="134620"/>
          </a:xfrm>
          <a:prstGeom prst="ellipse">
            <a:avLst/>
          </a:prstGeom>
          <a:gradFill flip="none" rotWithShape="1">
            <a:gsLst>
              <a:gs pos="20000">
                <a:srgbClr val="4874CB">
                  <a:alpha val="83000"/>
                </a:srgbClr>
              </a:gs>
              <a:gs pos="43000">
                <a:srgbClr val="4874CB">
                  <a:alpha val="72000"/>
                </a:srgbClr>
              </a:gs>
              <a:gs pos="63000">
                <a:srgbClr val="4874CB">
                  <a:alpha val="47000"/>
                </a:srgbClr>
              </a:gs>
              <a:gs pos="100000">
                <a:srgbClr val="FFFFFF">
                  <a:alpha val="47000"/>
                </a:srgbClr>
              </a:gs>
            </a:gsLst>
            <a:lin ang="0" scaled="1"/>
          </a:gradFill>
        </p:spPr>
      </p:sp>
      <p:sp>
        <p:nvSpPr>
          <p:cNvPr id="11" name="Text 8"/>
          <p:cNvSpPr/>
          <p:nvPr/>
        </p:nvSpPr>
        <p:spPr>
          <a:xfrm>
            <a:off x="11650980" y="589915"/>
            <a:ext cx="134620" cy="13462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4" name="Text 9"/>
          <p:cNvSpPr/>
          <p:nvPr/>
        </p:nvSpPr>
        <p:spPr>
          <a:xfrm>
            <a:off x="1180465" y="1839278"/>
            <a:ext cx="5101590" cy="161607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1400" b="1" dirty="0">
                <a:solidFill>
                  <a:srgbClr val="262626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全球运营时速最快高铁CR450动车组试验时速达450公里，运营时速400公里，采用轻量化车体、主动安全控制等核心技术，能效较上一代提升10%。泰国、匈牙利等国家已引入中国技术建设本土高铁网</a:t>
            </a:r>
            <a:r>
              <a:rPr lang="zh-CN" altLang="en-US" sz="1400" b="1" dirty="0">
                <a:solidFill>
                  <a:srgbClr val="262626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。</a:t>
            </a:r>
            <a:endParaRPr lang="zh-CN" altLang="en-US" sz="1400" b="1" dirty="0">
              <a:solidFill>
                <a:srgbClr val="262626"/>
              </a:solidFill>
              <a:latin typeface="MiSans" pitchFamily="34" charset="-122"/>
              <a:ea typeface="MiSans" pitchFamily="34" charset="-122"/>
              <a:cs typeface="MiSans" pitchFamily="34" charset="-120"/>
            </a:endParaRPr>
          </a:p>
        </p:txBody>
      </p:sp>
      <p:sp>
        <p:nvSpPr>
          <p:cNvPr id="16" name="Text 11"/>
          <p:cNvSpPr/>
          <p:nvPr/>
        </p:nvSpPr>
        <p:spPr>
          <a:xfrm>
            <a:off x="1180465" y="3229610"/>
            <a:ext cx="5101590" cy="255079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1400" dirty="0">
                <a:solidFill>
                  <a:srgbClr val="000000"/>
                </a:solidFill>
                <a:latin typeface="Times New Roman" panose="02020603050405020304" charset="0"/>
                <a:ea typeface="MiSans" pitchFamily="34" charset="-122"/>
                <a:cs typeface="Times New Roman" panose="02020603050405020304" charset="0"/>
              </a:rPr>
              <a:t>Самый быстрый в мире высокоскоростной железнодорожный состав CR450 развивает скорость 450 км/ч на испытаниях и 400 км/ч в эксплуатации. В нем применены такие ключевые технологии, как облегченный кузов и активный контроль безопасности, а энергоэффективность повышена на 10 процентов по сравнению с предыдущим поколением. Такие страны, как Таиланд и Венгрия, внедрили китайские технологии для строительства местных высокоскоростных железнодорожных сетей.</a:t>
            </a:r>
            <a:endParaRPr lang="en-US" sz="1400" dirty="0">
              <a:solidFill>
                <a:srgbClr val="000000"/>
              </a:solidFill>
              <a:latin typeface="Times New Roman" panose="02020603050405020304" charset="0"/>
              <a:ea typeface="MiSans" pitchFamily="34" charset="-122"/>
              <a:cs typeface="Times New Roman" panose="02020603050405020304" charset="0"/>
            </a:endParaRPr>
          </a:p>
        </p:txBody>
      </p:sp>
      <p:sp>
        <p:nvSpPr>
          <p:cNvPr id="17" name="Text 12"/>
          <p:cNvSpPr/>
          <p:nvPr/>
        </p:nvSpPr>
        <p:spPr>
          <a:xfrm>
            <a:off x="6384925" y="1414463"/>
            <a:ext cx="4802400" cy="73708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r">
              <a:lnSpc>
                <a:spcPct val="100000"/>
              </a:lnSpc>
              <a:buNone/>
            </a:pPr>
            <a:r>
              <a:rPr lang="en-US" sz="1800" dirty="0">
                <a:solidFill>
                  <a:srgbClr val="333333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 </a:t>
            </a:r>
            <a:endParaRPr lang="en-US" sz="1600" dirty="0"/>
          </a:p>
        </p:txBody>
      </p:sp>
      <p:sp>
        <p:nvSpPr>
          <p:cNvPr id="20" name="Text 15"/>
          <p:cNvSpPr/>
          <p:nvPr/>
        </p:nvSpPr>
        <p:spPr>
          <a:xfrm>
            <a:off x="1191895" y="1140460"/>
            <a:ext cx="5483225" cy="69913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000" b="1" dirty="0">
                <a:solidFill>
                  <a:srgbClr val="4874CB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高铁技术优势</a:t>
            </a:r>
            <a:endParaRPr lang="en-US" sz="1600" dirty="0"/>
          </a:p>
        </p:txBody>
      </p:sp>
      <p:pic>
        <p:nvPicPr>
          <p:cNvPr id="21" name="图片 6" descr="IMG_25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2300" y="1225233"/>
            <a:ext cx="3829050" cy="473265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9000">
              <a:srgbClr val="94B9FF">
                <a:alpha val="0"/>
              </a:srgbClr>
            </a:gs>
            <a:gs pos="40000">
              <a:srgbClr val="94B9FF">
                <a:alpha val="10000"/>
              </a:srgbClr>
            </a:gs>
            <a:gs pos="63000">
              <a:srgbClr val="94B9FF">
                <a:alpha val="9000"/>
              </a:srgbClr>
            </a:gs>
            <a:gs pos="84000">
              <a:srgbClr val="94B9FF">
                <a:alpha val="45000"/>
              </a:srgbClr>
            </a:gs>
          </a:gsLst>
          <a:lin ang="6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6-01-00:29:41-d0tistc75iks2gau4oag.png"/>
          <p:cNvPicPr>
            <a:picLocks noChangeAspect="1"/>
          </p:cNvPicPr>
          <p:nvPr/>
        </p:nvPicPr>
        <p:blipFill>
          <a:blip r:embed="rId1"/>
          <a:srcRect l="20060" t="9520" b="9520"/>
          <a:stretch>
            <a:fillRect/>
          </a:stretch>
        </p:blipFill>
        <p:spPr>
          <a:xfrm>
            <a:off x="3548380" y="0"/>
            <a:ext cx="6771640" cy="6858000"/>
          </a:xfrm>
          <a:prstGeom prst="rect">
            <a:avLst/>
          </a:prstGeom>
        </p:spPr>
      </p:pic>
      <p:pic>
        <p:nvPicPr>
          <p:cNvPr id="3" name="Image 1" descr="https://kimi-img.moonshot.cn/pub/slides/slides_tmpl/image/25-06-01-00:29:45-d0tisuc75iks2gau4od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30530" y="5207317"/>
            <a:ext cx="1600200" cy="1651000"/>
          </a:xfrm>
          <a:prstGeom prst="rect">
            <a:avLst/>
          </a:prstGeom>
        </p:spPr>
      </p:pic>
      <p:sp>
        <p:nvSpPr>
          <p:cNvPr id="4" name="Shape 0"/>
          <p:cNvSpPr/>
          <p:nvPr/>
        </p:nvSpPr>
        <p:spPr>
          <a:xfrm>
            <a:off x="1504315" y="2848610"/>
            <a:ext cx="1320165" cy="1334770"/>
          </a:xfrm>
          <a:prstGeom prst="ellipse">
            <a:avLst/>
          </a:prstGeom>
          <a:solidFill>
            <a:srgbClr val="FFFFFF"/>
          </a:solidFill>
        </p:spPr>
      </p:sp>
      <p:sp>
        <p:nvSpPr>
          <p:cNvPr id="5" name="Text 1"/>
          <p:cNvSpPr/>
          <p:nvPr/>
        </p:nvSpPr>
        <p:spPr>
          <a:xfrm>
            <a:off x="1504315" y="2848610"/>
            <a:ext cx="1320165" cy="133477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6" name="Shape 2"/>
          <p:cNvSpPr/>
          <p:nvPr/>
        </p:nvSpPr>
        <p:spPr>
          <a:xfrm>
            <a:off x="400050" y="5207000"/>
            <a:ext cx="1320165" cy="1334770"/>
          </a:xfrm>
          <a:prstGeom prst="ellipse">
            <a:avLst/>
          </a:prstGeom>
          <a:gradFill flip="none" rotWithShape="1">
            <a:gsLst>
              <a:gs pos="2000">
                <a:srgbClr val="D1DCF2">
                  <a:alpha val="83000"/>
                </a:srgbClr>
              </a:gs>
              <a:gs pos="55000">
                <a:srgbClr val="4874CB">
                  <a:alpha val="69000"/>
                </a:srgbClr>
              </a:gs>
              <a:gs pos="100000">
                <a:srgbClr val="345FB6"/>
              </a:gs>
            </a:gsLst>
            <a:path path="circle">
              <a:fillToRect r="100000" b="100000"/>
            </a:path>
            <a:tileRect l="-100000" t="-100000"/>
          </a:gradFill>
          <a:effectLst>
            <a:outerShdw blurRad="304800" dist="184847" dir="2700000" algn="bl" rotWithShape="0">
              <a:srgbClr val="2E54A1">
                <a:alpha val="23922"/>
              </a:srgbClr>
            </a:outerShdw>
          </a:effectLst>
        </p:spPr>
      </p:sp>
      <p:sp>
        <p:nvSpPr>
          <p:cNvPr id="7" name="Text 3"/>
          <p:cNvSpPr/>
          <p:nvPr/>
        </p:nvSpPr>
        <p:spPr>
          <a:xfrm>
            <a:off x="55245" y="5662295"/>
            <a:ext cx="1320165" cy="133477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8" name="Text 4"/>
          <p:cNvSpPr/>
          <p:nvPr/>
        </p:nvSpPr>
        <p:spPr>
          <a:xfrm>
            <a:off x="1504315" y="3018790"/>
            <a:ext cx="1320165" cy="993140"/>
          </a:xfrm>
          <a:prstGeom prst="rect">
            <a:avLst/>
          </a:prstGeom>
          <a:noFill/>
        </p:spPr>
        <p:txBody>
          <a:bodyPr wrap="square" lIns="91440" tIns="45720" rIns="91440" bIns="45720" rtlCol="0" anchor="ctr"/>
          <a:lstStyle/>
          <a:p>
            <a:pPr marL="0" indent="0" algn="ctr">
              <a:lnSpc>
                <a:spcPct val="100000"/>
              </a:lnSpc>
              <a:buNone/>
            </a:pPr>
            <a:endParaRPr lang="en-US" sz="1600" dirty="0"/>
          </a:p>
        </p:txBody>
      </p:sp>
      <p:pic>
        <p:nvPicPr>
          <p:cNvPr id="12" name="Image 2" descr="https://kimi-img.moonshot.cn/pub/slides/slides_tmpl/image/25-06-01-00:29:35-d0tisrs75iks2gau4o8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460000">
            <a:off x="9391650" y="613410"/>
            <a:ext cx="4236720" cy="1689100"/>
          </a:xfrm>
          <a:prstGeom prst="rect">
            <a:avLst/>
          </a:prstGeom>
        </p:spPr>
      </p:pic>
      <p:sp>
        <p:nvSpPr>
          <p:cNvPr id="13" name="Shape 8"/>
          <p:cNvSpPr/>
          <p:nvPr/>
        </p:nvSpPr>
        <p:spPr>
          <a:xfrm rot="7680000">
            <a:off x="9137650" y="5888355"/>
            <a:ext cx="430530" cy="430530"/>
          </a:xfrm>
          <a:prstGeom prst="ellipse">
            <a:avLst/>
          </a:prstGeom>
          <a:gradFill flip="none" rotWithShape="1">
            <a:gsLst>
              <a:gs pos="0">
                <a:srgbClr val="D1DCF2">
                  <a:alpha val="14000"/>
                </a:srgbClr>
              </a:gs>
              <a:gs pos="22000">
                <a:srgbClr val="6389D3">
                  <a:alpha val="47000"/>
                </a:srgbClr>
              </a:gs>
              <a:gs pos="45000">
                <a:srgbClr val="6389D3">
                  <a:alpha val="83000"/>
                </a:srgbClr>
              </a:gs>
              <a:gs pos="66000">
                <a:srgbClr val="6389D3">
                  <a:alpha val="87000"/>
                </a:srgbClr>
              </a:gs>
            </a:gsLst>
            <a:lin ang="5400000" scaled="1"/>
          </a:gradFill>
        </p:spPr>
      </p:sp>
      <p:sp>
        <p:nvSpPr>
          <p:cNvPr id="14" name="Text 9"/>
          <p:cNvSpPr/>
          <p:nvPr/>
        </p:nvSpPr>
        <p:spPr>
          <a:xfrm rot="7680000">
            <a:off x="9137650" y="5888355"/>
            <a:ext cx="430530" cy="430530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5" name="Shape 10"/>
          <p:cNvSpPr/>
          <p:nvPr/>
        </p:nvSpPr>
        <p:spPr>
          <a:xfrm rot="4020000">
            <a:off x="9440545" y="886460"/>
            <a:ext cx="219075" cy="219075"/>
          </a:xfrm>
          <a:prstGeom prst="ellipse">
            <a:avLst/>
          </a:prstGeom>
          <a:gradFill flip="none" rotWithShape="1">
            <a:gsLst>
              <a:gs pos="0">
                <a:srgbClr val="D1DCF2">
                  <a:alpha val="14000"/>
                </a:srgbClr>
              </a:gs>
              <a:gs pos="22000">
                <a:srgbClr val="6389D3">
                  <a:alpha val="41000"/>
                </a:srgbClr>
              </a:gs>
              <a:gs pos="45000">
                <a:srgbClr val="6389D3">
                  <a:alpha val="67000"/>
                </a:srgbClr>
              </a:gs>
              <a:gs pos="66000">
                <a:srgbClr val="6389D3">
                  <a:alpha val="76000"/>
                </a:srgbClr>
              </a:gs>
            </a:gsLst>
            <a:lin ang="5400000" scaled="1"/>
          </a:gradFill>
        </p:spPr>
      </p:sp>
      <p:sp>
        <p:nvSpPr>
          <p:cNvPr id="16" name="Text 11"/>
          <p:cNvSpPr/>
          <p:nvPr/>
        </p:nvSpPr>
        <p:spPr>
          <a:xfrm rot="4020000">
            <a:off x="9440545" y="886460"/>
            <a:ext cx="219075" cy="219075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10" name="Text 6"/>
          <p:cNvSpPr/>
          <p:nvPr/>
        </p:nvSpPr>
        <p:spPr>
          <a:xfrm>
            <a:off x="1395730" y="883920"/>
            <a:ext cx="9151620" cy="48926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16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</a:rPr>
              <a:t>站在新的历史起点，中国正以更加开放的姿态推进国际科技合作。以科技为桥，与全球共享创新成果，携手破解气候、能源、健康等人类共同挑战，践行人类命运共同体理念。从地球深部探测到深空宇宙观测，从合成生物学到脑机接口，中国科研人员与全球同行携手，在破解人类共同挑战的征程中贡献东方智慧。以科技之光点亮全球发展未来。</a:t>
            </a:r>
            <a:endParaRPr lang="en-US" sz="1600" dirty="0">
              <a:solidFill>
                <a:srgbClr val="00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1600" dirty="0">
              <a:solidFill>
                <a:srgbClr val="000000"/>
              </a:solidFill>
              <a:latin typeface="Times New Roman" panose="02020603050405020304" charset="0"/>
              <a:ea typeface="MiSans" pitchFamily="34" charset="-122"/>
              <a:cs typeface="Times New Roman" panose="0202060305040502030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600" dirty="0">
                <a:solidFill>
                  <a:srgbClr val="000000"/>
                </a:solidFill>
                <a:latin typeface="Times New Roman" panose="02020603050405020304" charset="0"/>
                <a:ea typeface="MiSans" pitchFamily="34" charset="-122"/>
                <a:cs typeface="Times New Roman" panose="02020603050405020304" charset="0"/>
              </a:rPr>
              <a:t>Находясь в новой исторической точке отсчета, Китай продвигает международное научно-техническое сотрудничество с более открытой позицией. Используя науку и технику в качестве моста, он делится плодами своих инноваций со всем миром, объединяя усилия для решения общих проблем человечества, таких как климат, энергетика и здоровье, и реализуя на практике концепцию сообщества человеческой судьбы. От глубокого исследования Земли до наблюдения за дальним космосом, от синтетической биологии до интерфейсов мозг-компьютер, китайские исследователи объединили усилия со своими коллегами по всему миру, внося восточную мудрость в процесс решения общих проблем человечества. Свет науки и техники осветит будущее глобального развития.</a:t>
            </a:r>
            <a:endParaRPr lang="en-US" sz="1600" dirty="0">
              <a:solidFill>
                <a:srgbClr val="000000"/>
              </a:solidFill>
              <a:latin typeface="Times New Roman" panose="02020603050405020304" charset="0"/>
              <a:ea typeface="MiSans" pitchFamily="34" charset="-122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9000">
              <a:srgbClr val="94B9FF"/>
            </a:gs>
            <a:gs pos="34000">
              <a:srgbClr val="94B9FF">
                <a:alpha val="45000"/>
              </a:srgbClr>
            </a:gs>
            <a:gs pos="62000">
              <a:srgbClr val="94B9FF">
                <a:alpha val="0"/>
              </a:srgbClr>
            </a:gs>
            <a:gs pos="72000">
              <a:srgbClr val="94B9FF">
                <a:alpha val="0"/>
              </a:srgbClr>
            </a:gs>
            <a:gs pos="89000">
              <a:srgbClr val="94B9FF">
                <a:alpha val="45000"/>
              </a:srgb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27405" y="2098040"/>
            <a:ext cx="0" cy="1737995"/>
          </a:xfrm>
          <a:prstGeom prst="line">
            <a:avLst/>
          </a:prstGeom>
          <a:noFill/>
          <a:ln w="53975">
            <a:gradFill flip="none" rotWithShape="1">
              <a:gsLst>
                <a:gs pos="23000">
                  <a:srgbClr val="3766C1">
                    <a:alpha val="36000"/>
                  </a:srgbClr>
                </a:gs>
                <a:gs pos="50000">
                  <a:srgbClr val="4874CB">
                    <a:alpha val="94000"/>
                  </a:srgbClr>
                </a:gs>
                <a:gs pos="100000">
                  <a:srgbClr val="698ED4">
                    <a:alpha val="76000"/>
                  </a:srgbClr>
                </a:gs>
              </a:gsLst>
              <a:lin ang="8040000" scaled="1"/>
            </a:gradFill>
            <a:prstDash val="sysDot"/>
            <a:headEnd type="none"/>
            <a:tailEnd type="none"/>
          </a:ln>
        </p:spPr>
      </p:sp>
      <p:sp>
        <p:nvSpPr>
          <p:cNvPr id="3" name="Shape 1"/>
          <p:cNvSpPr/>
          <p:nvPr/>
        </p:nvSpPr>
        <p:spPr>
          <a:xfrm>
            <a:off x="962949" y="2098040"/>
            <a:ext cx="0" cy="1737995"/>
          </a:xfrm>
          <a:prstGeom prst="line">
            <a:avLst/>
          </a:prstGeom>
          <a:noFill/>
          <a:ln w="53975">
            <a:gradFill flip="none" rotWithShape="1">
              <a:gsLst>
                <a:gs pos="23000">
                  <a:srgbClr val="3766C1">
                    <a:alpha val="36000"/>
                  </a:srgbClr>
                </a:gs>
                <a:gs pos="50000">
                  <a:srgbClr val="4874CB">
                    <a:alpha val="94000"/>
                  </a:srgbClr>
                </a:gs>
                <a:gs pos="100000">
                  <a:srgbClr val="698ED4">
                    <a:alpha val="76000"/>
                  </a:srgbClr>
                </a:gs>
              </a:gsLst>
              <a:lin ang="8040000" scaled="1"/>
            </a:gradFill>
            <a:prstDash val="sysDot"/>
            <a:headEnd type="none"/>
            <a:tailEnd type="none"/>
          </a:ln>
        </p:spPr>
      </p:sp>
      <p:sp>
        <p:nvSpPr>
          <p:cNvPr id="4" name="Shape 2"/>
          <p:cNvSpPr/>
          <p:nvPr/>
        </p:nvSpPr>
        <p:spPr>
          <a:xfrm>
            <a:off x="1098492" y="2098040"/>
            <a:ext cx="0" cy="1737995"/>
          </a:xfrm>
          <a:prstGeom prst="line">
            <a:avLst/>
          </a:prstGeom>
          <a:noFill/>
          <a:ln w="53975">
            <a:gradFill flip="none" rotWithShape="1">
              <a:gsLst>
                <a:gs pos="23000">
                  <a:srgbClr val="3766C1">
                    <a:alpha val="36000"/>
                  </a:srgbClr>
                </a:gs>
                <a:gs pos="50000">
                  <a:srgbClr val="4874CB">
                    <a:alpha val="94000"/>
                  </a:srgbClr>
                </a:gs>
                <a:gs pos="100000">
                  <a:srgbClr val="698ED4">
                    <a:alpha val="76000"/>
                  </a:srgbClr>
                </a:gs>
              </a:gsLst>
              <a:lin ang="8040000" scaled="1"/>
            </a:gradFill>
            <a:prstDash val="sysDot"/>
            <a:headEnd type="none"/>
            <a:tailEnd type="none"/>
          </a:ln>
        </p:spPr>
      </p:sp>
      <p:sp>
        <p:nvSpPr>
          <p:cNvPr id="5" name="Shape 3"/>
          <p:cNvSpPr/>
          <p:nvPr/>
        </p:nvSpPr>
        <p:spPr>
          <a:xfrm>
            <a:off x="1234036" y="2098040"/>
            <a:ext cx="0" cy="1737995"/>
          </a:xfrm>
          <a:prstGeom prst="line">
            <a:avLst/>
          </a:prstGeom>
          <a:noFill/>
          <a:ln w="53975">
            <a:gradFill flip="none" rotWithShape="1">
              <a:gsLst>
                <a:gs pos="23000">
                  <a:srgbClr val="3766C1">
                    <a:alpha val="36000"/>
                  </a:srgbClr>
                </a:gs>
                <a:gs pos="50000">
                  <a:srgbClr val="4874CB">
                    <a:alpha val="94000"/>
                  </a:srgbClr>
                </a:gs>
                <a:gs pos="100000">
                  <a:srgbClr val="698ED4">
                    <a:alpha val="76000"/>
                  </a:srgbClr>
                </a:gs>
              </a:gsLst>
              <a:lin ang="8040000" scaled="1"/>
            </a:gradFill>
            <a:prstDash val="sysDot"/>
            <a:headEnd type="none"/>
            <a:tailEnd type="none"/>
          </a:ln>
        </p:spPr>
      </p:sp>
      <p:sp>
        <p:nvSpPr>
          <p:cNvPr id="6" name="Shape 4"/>
          <p:cNvSpPr/>
          <p:nvPr/>
        </p:nvSpPr>
        <p:spPr>
          <a:xfrm>
            <a:off x="1369580" y="2098040"/>
            <a:ext cx="0" cy="1737995"/>
          </a:xfrm>
          <a:prstGeom prst="line">
            <a:avLst/>
          </a:prstGeom>
          <a:noFill/>
          <a:ln w="53975">
            <a:gradFill flip="none" rotWithShape="1">
              <a:gsLst>
                <a:gs pos="23000">
                  <a:srgbClr val="3766C1">
                    <a:alpha val="36000"/>
                  </a:srgbClr>
                </a:gs>
                <a:gs pos="50000">
                  <a:srgbClr val="4874CB">
                    <a:alpha val="94000"/>
                  </a:srgbClr>
                </a:gs>
                <a:gs pos="100000">
                  <a:srgbClr val="698ED4">
                    <a:alpha val="76000"/>
                  </a:srgbClr>
                </a:gs>
              </a:gsLst>
              <a:lin ang="8040000" scaled="1"/>
            </a:gradFill>
            <a:prstDash val="sysDot"/>
            <a:headEnd type="none"/>
            <a:tailEnd type="none"/>
          </a:ln>
        </p:spPr>
      </p:sp>
      <p:sp>
        <p:nvSpPr>
          <p:cNvPr id="7" name="Shape 5"/>
          <p:cNvSpPr/>
          <p:nvPr/>
        </p:nvSpPr>
        <p:spPr>
          <a:xfrm>
            <a:off x="1505123" y="2098040"/>
            <a:ext cx="0" cy="1737995"/>
          </a:xfrm>
          <a:prstGeom prst="line">
            <a:avLst/>
          </a:prstGeom>
          <a:noFill/>
          <a:ln w="53975">
            <a:gradFill flip="none" rotWithShape="1">
              <a:gsLst>
                <a:gs pos="23000">
                  <a:srgbClr val="3766C1">
                    <a:alpha val="36000"/>
                  </a:srgbClr>
                </a:gs>
                <a:gs pos="50000">
                  <a:srgbClr val="4874CB">
                    <a:alpha val="94000"/>
                  </a:srgbClr>
                </a:gs>
                <a:gs pos="100000">
                  <a:srgbClr val="698ED4">
                    <a:alpha val="76000"/>
                  </a:srgbClr>
                </a:gs>
              </a:gsLst>
              <a:lin ang="8040000" scaled="1"/>
            </a:gradFill>
            <a:prstDash val="sysDot"/>
            <a:headEnd type="none"/>
            <a:tailEnd type="none"/>
          </a:ln>
        </p:spPr>
      </p:sp>
      <p:sp>
        <p:nvSpPr>
          <p:cNvPr id="8" name="Shape 6"/>
          <p:cNvSpPr/>
          <p:nvPr/>
        </p:nvSpPr>
        <p:spPr>
          <a:xfrm>
            <a:off x="1640667" y="2098040"/>
            <a:ext cx="0" cy="1737995"/>
          </a:xfrm>
          <a:prstGeom prst="line">
            <a:avLst/>
          </a:prstGeom>
          <a:noFill/>
          <a:ln w="53975">
            <a:gradFill flip="none" rotWithShape="1">
              <a:gsLst>
                <a:gs pos="23000">
                  <a:srgbClr val="3766C1">
                    <a:alpha val="36000"/>
                  </a:srgbClr>
                </a:gs>
                <a:gs pos="50000">
                  <a:srgbClr val="4874CB">
                    <a:alpha val="94000"/>
                  </a:srgbClr>
                </a:gs>
                <a:gs pos="100000">
                  <a:srgbClr val="698ED4">
                    <a:alpha val="76000"/>
                  </a:srgbClr>
                </a:gs>
              </a:gsLst>
              <a:lin ang="8040000" scaled="1"/>
            </a:gradFill>
            <a:prstDash val="sysDot"/>
            <a:headEnd type="none"/>
            <a:tailEnd type="none"/>
          </a:ln>
        </p:spPr>
      </p:sp>
      <p:sp>
        <p:nvSpPr>
          <p:cNvPr id="9" name="Shape 7"/>
          <p:cNvSpPr/>
          <p:nvPr/>
        </p:nvSpPr>
        <p:spPr>
          <a:xfrm>
            <a:off x="1776211" y="2098040"/>
            <a:ext cx="0" cy="1737995"/>
          </a:xfrm>
          <a:prstGeom prst="line">
            <a:avLst/>
          </a:prstGeom>
          <a:noFill/>
          <a:ln w="53975">
            <a:gradFill flip="none" rotWithShape="1">
              <a:gsLst>
                <a:gs pos="23000">
                  <a:srgbClr val="3766C1">
                    <a:alpha val="36000"/>
                  </a:srgbClr>
                </a:gs>
                <a:gs pos="50000">
                  <a:srgbClr val="4874CB">
                    <a:alpha val="94000"/>
                  </a:srgbClr>
                </a:gs>
                <a:gs pos="100000">
                  <a:srgbClr val="698ED4">
                    <a:alpha val="76000"/>
                  </a:srgbClr>
                </a:gs>
              </a:gsLst>
              <a:lin ang="8040000" scaled="1"/>
            </a:gradFill>
            <a:prstDash val="sysDot"/>
            <a:headEnd type="none"/>
            <a:tailEnd type="none"/>
          </a:ln>
        </p:spPr>
      </p:sp>
      <p:sp>
        <p:nvSpPr>
          <p:cNvPr id="10" name="Shape 8"/>
          <p:cNvSpPr/>
          <p:nvPr/>
        </p:nvSpPr>
        <p:spPr>
          <a:xfrm>
            <a:off x="1911754" y="2098040"/>
            <a:ext cx="0" cy="1737995"/>
          </a:xfrm>
          <a:prstGeom prst="line">
            <a:avLst/>
          </a:prstGeom>
          <a:noFill/>
          <a:ln w="53975">
            <a:gradFill flip="none" rotWithShape="1">
              <a:gsLst>
                <a:gs pos="23000">
                  <a:srgbClr val="3766C1">
                    <a:alpha val="36000"/>
                  </a:srgbClr>
                </a:gs>
                <a:gs pos="50000">
                  <a:srgbClr val="4874CB">
                    <a:alpha val="94000"/>
                  </a:srgbClr>
                </a:gs>
                <a:gs pos="100000">
                  <a:srgbClr val="698ED4">
                    <a:alpha val="76000"/>
                  </a:srgbClr>
                </a:gs>
              </a:gsLst>
              <a:lin ang="8040000" scaled="1"/>
            </a:gradFill>
            <a:prstDash val="sysDot"/>
            <a:headEnd type="none"/>
            <a:tailEnd type="none"/>
          </a:ln>
        </p:spPr>
      </p:sp>
      <p:sp>
        <p:nvSpPr>
          <p:cNvPr id="11" name="Shape 9"/>
          <p:cNvSpPr/>
          <p:nvPr/>
        </p:nvSpPr>
        <p:spPr>
          <a:xfrm>
            <a:off x="2047298" y="2098040"/>
            <a:ext cx="0" cy="1737995"/>
          </a:xfrm>
          <a:prstGeom prst="line">
            <a:avLst/>
          </a:prstGeom>
          <a:noFill/>
          <a:ln w="53975">
            <a:gradFill flip="none" rotWithShape="1">
              <a:gsLst>
                <a:gs pos="23000">
                  <a:srgbClr val="3766C1">
                    <a:alpha val="36000"/>
                  </a:srgbClr>
                </a:gs>
                <a:gs pos="50000">
                  <a:srgbClr val="4874CB">
                    <a:alpha val="94000"/>
                  </a:srgbClr>
                </a:gs>
                <a:gs pos="100000">
                  <a:srgbClr val="698ED4">
                    <a:alpha val="76000"/>
                  </a:srgbClr>
                </a:gs>
              </a:gsLst>
              <a:lin ang="8040000" scaled="1"/>
            </a:gradFill>
            <a:prstDash val="sysDot"/>
            <a:headEnd type="none"/>
            <a:tailEnd type="none"/>
          </a:ln>
        </p:spPr>
      </p:sp>
      <p:sp>
        <p:nvSpPr>
          <p:cNvPr id="12" name="Shape 10"/>
          <p:cNvSpPr/>
          <p:nvPr/>
        </p:nvSpPr>
        <p:spPr>
          <a:xfrm>
            <a:off x="2182841" y="2098040"/>
            <a:ext cx="0" cy="1737995"/>
          </a:xfrm>
          <a:prstGeom prst="line">
            <a:avLst/>
          </a:prstGeom>
          <a:noFill/>
          <a:ln w="53975">
            <a:gradFill flip="none" rotWithShape="1">
              <a:gsLst>
                <a:gs pos="23000">
                  <a:srgbClr val="3766C1">
                    <a:alpha val="36000"/>
                  </a:srgbClr>
                </a:gs>
                <a:gs pos="50000">
                  <a:srgbClr val="4874CB">
                    <a:alpha val="94000"/>
                  </a:srgbClr>
                </a:gs>
                <a:gs pos="100000">
                  <a:srgbClr val="698ED4">
                    <a:alpha val="76000"/>
                  </a:srgbClr>
                </a:gs>
              </a:gsLst>
              <a:lin ang="8040000" scaled="1"/>
            </a:gradFill>
            <a:prstDash val="sysDot"/>
            <a:headEnd type="none"/>
            <a:tailEnd type="none"/>
          </a:ln>
        </p:spPr>
      </p:sp>
      <p:sp>
        <p:nvSpPr>
          <p:cNvPr id="13" name="Shape 11"/>
          <p:cNvSpPr/>
          <p:nvPr/>
        </p:nvSpPr>
        <p:spPr>
          <a:xfrm>
            <a:off x="2318385" y="2098040"/>
            <a:ext cx="0" cy="1737995"/>
          </a:xfrm>
          <a:prstGeom prst="line">
            <a:avLst/>
          </a:prstGeom>
          <a:noFill/>
          <a:ln w="53975">
            <a:gradFill flip="none" rotWithShape="1">
              <a:gsLst>
                <a:gs pos="23000">
                  <a:srgbClr val="3766C1">
                    <a:alpha val="36000"/>
                  </a:srgbClr>
                </a:gs>
                <a:gs pos="50000">
                  <a:srgbClr val="4874CB">
                    <a:alpha val="94000"/>
                  </a:srgbClr>
                </a:gs>
                <a:gs pos="100000">
                  <a:srgbClr val="698ED4">
                    <a:alpha val="76000"/>
                  </a:srgbClr>
                </a:gs>
              </a:gsLst>
              <a:lin ang="8040000" scaled="1"/>
            </a:gradFill>
            <a:prstDash val="sysDot"/>
            <a:headEnd type="none"/>
            <a:tailEnd type="none"/>
          </a:ln>
        </p:spPr>
      </p:sp>
      <p:sp>
        <p:nvSpPr>
          <p:cNvPr id="14" name="Shape 12"/>
          <p:cNvSpPr/>
          <p:nvPr/>
        </p:nvSpPr>
        <p:spPr>
          <a:xfrm>
            <a:off x="692650" y="2098040"/>
            <a:ext cx="0" cy="1737995"/>
          </a:xfrm>
          <a:prstGeom prst="line">
            <a:avLst/>
          </a:prstGeom>
          <a:noFill/>
          <a:ln w="53975">
            <a:gradFill flip="none" rotWithShape="1">
              <a:gsLst>
                <a:gs pos="23000">
                  <a:srgbClr val="3766C1">
                    <a:alpha val="36000"/>
                  </a:srgbClr>
                </a:gs>
                <a:gs pos="50000">
                  <a:srgbClr val="4874CB">
                    <a:alpha val="94000"/>
                  </a:srgbClr>
                </a:gs>
                <a:gs pos="100000">
                  <a:srgbClr val="698ED4">
                    <a:alpha val="76000"/>
                  </a:srgbClr>
                </a:gs>
              </a:gsLst>
              <a:lin ang="8040000" scaled="1"/>
            </a:gradFill>
            <a:prstDash val="sysDot"/>
            <a:headEnd type="none"/>
            <a:tailEnd type="none"/>
          </a:ln>
        </p:spPr>
      </p:sp>
      <p:sp>
        <p:nvSpPr>
          <p:cNvPr id="15" name="Shape 13"/>
          <p:cNvSpPr/>
          <p:nvPr/>
        </p:nvSpPr>
        <p:spPr>
          <a:xfrm>
            <a:off x="828193" y="2098040"/>
            <a:ext cx="0" cy="1737995"/>
          </a:xfrm>
          <a:prstGeom prst="line">
            <a:avLst/>
          </a:prstGeom>
          <a:noFill/>
          <a:ln w="53975">
            <a:gradFill flip="none" rotWithShape="1">
              <a:gsLst>
                <a:gs pos="23000">
                  <a:srgbClr val="3766C1">
                    <a:alpha val="36000"/>
                  </a:srgbClr>
                </a:gs>
                <a:gs pos="50000">
                  <a:srgbClr val="4874CB">
                    <a:alpha val="94000"/>
                  </a:srgbClr>
                </a:gs>
                <a:gs pos="100000">
                  <a:srgbClr val="698ED4">
                    <a:alpha val="76000"/>
                  </a:srgbClr>
                </a:gs>
              </a:gsLst>
              <a:lin ang="8040000" scaled="1"/>
            </a:gradFill>
            <a:prstDash val="sysDot"/>
            <a:headEnd type="none"/>
            <a:tailEnd type="none"/>
          </a:ln>
        </p:spPr>
      </p:sp>
      <p:sp>
        <p:nvSpPr>
          <p:cNvPr id="16" name="Shape 14"/>
          <p:cNvSpPr/>
          <p:nvPr/>
        </p:nvSpPr>
        <p:spPr>
          <a:xfrm>
            <a:off x="557106" y="2098040"/>
            <a:ext cx="0" cy="1844892"/>
          </a:xfrm>
          <a:prstGeom prst="line">
            <a:avLst/>
          </a:prstGeom>
          <a:noFill/>
          <a:ln w="53975">
            <a:gradFill flip="none" rotWithShape="1">
              <a:gsLst>
                <a:gs pos="23000">
                  <a:srgbClr val="3766C1">
                    <a:alpha val="36000"/>
                  </a:srgbClr>
                </a:gs>
                <a:gs pos="50000">
                  <a:srgbClr val="4874CB">
                    <a:alpha val="94000"/>
                  </a:srgbClr>
                </a:gs>
                <a:gs pos="100000">
                  <a:srgbClr val="698ED4">
                    <a:alpha val="76000"/>
                  </a:srgbClr>
                </a:gs>
              </a:gsLst>
              <a:lin ang="8040000" scaled="1"/>
            </a:gradFill>
            <a:prstDash val="sysDot"/>
            <a:headEnd type="none"/>
            <a:tailEnd type="none"/>
          </a:ln>
        </p:spPr>
      </p:sp>
      <p:sp>
        <p:nvSpPr>
          <p:cNvPr id="17" name="Shape 15"/>
          <p:cNvSpPr/>
          <p:nvPr/>
        </p:nvSpPr>
        <p:spPr>
          <a:xfrm>
            <a:off x="692650" y="2098040"/>
            <a:ext cx="0" cy="1737995"/>
          </a:xfrm>
          <a:prstGeom prst="line">
            <a:avLst/>
          </a:prstGeom>
          <a:noFill/>
          <a:ln w="53975">
            <a:gradFill flip="none" rotWithShape="1">
              <a:gsLst>
                <a:gs pos="23000">
                  <a:srgbClr val="3766C1">
                    <a:alpha val="36000"/>
                  </a:srgbClr>
                </a:gs>
                <a:gs pos="50000">
                  <a:srgbClr val="4874CB">
                    <a:alpha val="94000"/>
                  </a:srgbClr>
                </a:gs>
                <a:gs pos="100000">
                  <a:srgbClr val="698ED4">
                    <a:alpha val="76000"/>
                  </a:srgbClr>
                </a:gs>
              </a:gsLst>
              <a:lin ang="8040000" scaled="1"/>
            </a:gradFill>
            <a:prstDash val="sysDot"/>
            <a:headEnd type="none"/>
            <a:tailEnd type="none"/>
          </a:ln>
        </p:spPr>
      </p:sp>
      <p:sp>
        <p:nvSpPr>
          <p:cNvPr id="18" name="Shape 16"/>
          <p:cNvSpPr/>
          <p:nvPr/>
        </p:nvSpPr>
        <p:spPr>
          <a:xfrm rot="13080000">
            <a:off x="10614025" y="-642620"/>
            <a:ext cx="2079625" cy="2079625"/>
          </a:xfrm>
          <a:prstGeom prst="ellipse">
            <a:avLst/>
          </a:prstGeom>
          <a:gradFill flip="none" rotWithShape="1">
            <a:gsLst>
              <a:gs pos="0">
                <a:srgbClr val="D1DCF2">
                  <a:alpha val="14000"/>
                </a:srgbClr>
              </a:gs>
              <a:gs pos="25000">
                <a:srgbClr val="B3CBF9">
                  <a:alpha val="45000"/>
                </a:srgbClr>
              </a:gs>
              <a:gs pos="66000">
                <a:srgbClr val="94B9FF">
                  <a:alpha val="76000"/>
                </a:srgbClr>
              </a:gs>
              <a:gs pos="100000">
                <a:srgbClr val="94B9FF">
                  <a:alpha val="94000"/>
                </a:srgbClr>
              </a:gs>
            </a:gsLst>
            <a:lin ang="5400000" scaled="1"/>
          </a:gradFill>
        </p:spPr>
      </p:sp>
      <p:sp>
        <p:nvSpPr>
          <p:cNvPr id="19" name="Text 17"/>
          <p:cNvSpPr/>
          <p:nvPr/>
        </p:nvSpPr>
        <p:spPr>
          <a:xfrm rot="13080000">
            <a:off x="10614025" y="-642620"/>
            <a:ext cx="2079625" cy="2079625"/>
          </a:xfrm>
          <a:prstGeom prst="rect">
            <a:avLst/>
          </a:prstGeom>
          <a:noFill/>
        </p:spPr>
        <p:txBody>
          <a:bodyPr wrap="square" lIns="45720" tIns="91440" rIns="91440" bIns="45720" rtlCol="0" anchor="ctr"/>
          <a:lstStyle/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20" name="Text 18"/>
          <p:cNvSpPr/>
          <p:nvPr/>
        </p:nvSpPr>
        <p:spPr>
          <a:xfrm>
            <a:off x="1939925" y="2018030"/>
            <a:ext cx="9644380" cy="1913890"/>
          </a:xfrm>
          <a:prstGeom prst="rect">
            <a:avLst/>
          </a:prstGeom>
          <a:noFill/>
        </p:spPr>
        <p:txBody>
          <a:bodyPr wrap="square" lIns="91440" tIns="45720" rIns="91440" bIns="45720" rtlCol="0" anchor="ctr"/>
          <a:lstStyle/>
          <a:p>
            <a:pPr marL="0" indent="0" algn="r">
              <a:lnSpc>
                <a:spcPct val="100000"/>
              </a:lnSpc>
              <a:buNone/>
            </a:pPr>
            <a:r>
              <a:rPr lang="en-US" sz="6000" b="1" dirty="0">
                <a:solidFill>
                  <a:srgbClr val="4874CB"/>
                </a:solidFill>
                <a:latin typeface="MiSans" pitchFamily="34" charset="-122"/>
                <a:ea typeface="MiSans" pitchFamily="34" charset="-122"/>
                <a:cs typeface="MiSans" pitchFamily="34" charset="-120"/>
              </a:rPr>
              <a:t>感谢观看</a:t>
            </a:r>
            <a:endParaRPr lang="en-US" sz="1600" dirty="0"/>
          </a:p>
          <a:p>
            <a:pPr marL="0" indent="0" algn="r">
              <a:lnSpc>
                <a:spcPct val="100000"/>
              </a:lnSpc>
              <a:buNone/>
            </a:pPr>
            <a:r>
              <a:rPr lang="en-US" sz="6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  <a:ea typeface="Arial Black" panose="020B0A04020102020204" pitchFamily="34" charset="-122"/>
                <a:cs typeface="Arial Black" panose="020B0A04020102020204" pitchFamily="34" charset="-120"/>
              </a:rPr>
              <a:t>ＴＨＡＮＫＳ</a:t>
            </a:r>
            <a:endParaRPr lang="en-US" sz="60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ial Black" panose="020B0A04020102020204" pitchFamily="34" charset="0"/>
              <a:ea typeface="Arial Black" panose="020B0A04020102020204" pitchFamily="34" charset="-122"/>
              <a:cs typeface="Arial Black" panose="020B0A04020102020204" pitchFamily="34" charset="-120"/>
            </a:endParaRPr>
          </a:p>
        </p:txBody>
      </p:sp>
      <p:sp>
        <p:nvSpPr>
          <p:cNvPr id="22" name="Shape 20"/>
          <p:cNvSpPr/>
          <p:nvPr/>
        </p:nvSpPr>
        <p:spPr>
          <a:xfrm flipH="1">
            <a:off x="4814570" y="3940175"/>
            <a:ext cx="6555740" cy="0"/>
          </a:xfrm>
          <a:prstGeom prst="line">
            <a:avLst/>
          </a:prstGeom>
          <a:noFill/>
          <a:ln w="38100">
            <a:solidFill>
              <a:srgbClr val="4874CB"/>
            </a:solidFill>
            <a:prstDash val="solid"/>
            <a:headEnd type="none"/>
            <a:tailEnd type="none"/>
          </a:ln>
        </p:spPr>
      </p:sp>
      <p:pic>
        <p:nvPicPr>
          <p:cNvPr id="26" name="Image 0" descr="https://kimi-img.moonshot.cn/pub/slides/slides_tmpl/image/25-06-01-00:29:35-d0tisrs75iks2gau4o90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10760" y="4203065"/>
            <a:ext cx="303530" cy="142875"/>
          </a:xfrm>
          <a:prstGeom prst="rect">
            <a:avLst/>
          </a:prstGeom>
        </p:spPr>
      </p:pic>
      <p:pic>
        <p:nvPicPr>
          <p:cNvPr id="28" name="Image 1" descr="https://kimi-img.moonshot.cn/pub/slides/slides_tmpl/image/25-06-01-00:29:35-d0tisrs75iks2gau4o7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990" y="2628265"/>
            <a:ext cx="4368800" cy="3149600"/>
          </a:xfrm>
          <a:prstGeom prst="rect">
            <a:avLst/>
          </a:prstGeom>
        </p:spPr>
      </p:pic>
      <p:pic>
        <p:nvPicPr>
          <p:cNvPr id="29" name="Image 2" descr="https://kimi-img.moonshot.cn/pub/slides/slides_tmpl/image/25-06-01-00:29:35-d0tisrs75iks2gau4o8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695" y="3435985"/>
            <a:ext cx="4284345" cy="1707515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p="http://schemas.openxmlformats.org/presentationml/2006/main">
  <p:tag name="KSO_WM_DIAGRAM_VIRTUALLY_FRAME" val="{&quot;height&quot;:405.3875590551182,&quot;left&quot;:54,&quot;top&quot;:102.48748031496064,&quot;width&quot;:875.5007874015748}"/>
</p:tagLst>
</file>

<file path=ppt/tags/tag2.xml><?xml version="1.0" encoding="utf-8"?>
<p:tagLst xmlns:p="http://schemas.openxmlformats.org/presentationml/2006/main">
  <p:tag name="KSO_WM_DIAGRAM_VIRTUALLY_FRAME" val="{&quot;height&quot;:405.3875590551182,&quot;left&quot;:54,&quot;top&quot;:102.48748031496064,&quot;width&quot;:875.5007874015748}"/>
</p:tagLst>
</file>

<file path=ppt/tags/tag3.xml><?xml version="1.0" encoding="utf-8"?>
<p:tagLst xmlns:p="http://schemas.openxmlformats.org/presentationml/2006/main">
  <p:tag name="KSO_WM_DIAGRAM_VIRTUALLY_FRAME" val="{&quot;height&quot;:405.3875590551182,&quot;left&quot;:54,&quot;top&quot;:102.48748031496064,&quot;width&quot;:875.5007874015748}"/>
</p:tagLst>
</file>

<file path=ppt/tags/tag4.xml><?xml version="1.0" encoding="utf-8"?>
<p:tagLst xmlns:p="http://schemas.openxmlformats.org/presentationml/2006/main">
  <p:tag name="KSO_WM_DIAGRAM_VIRTUALLY_FRAME" val="{&quot;height&quot;:363.15,&quot;left&quot;:69.35,&quot;top&quot;:115.85,&quot;width&quot;:818.2}"/>
</p:tagLst>
</file>

<file path=ppt/tags/tag5.xml><?xml version="1.0" encoding="utf-8"?>
<p:tagLst xmlns:p="http://schemas.openxmlformats.org/presentationml/2006/main">
  <p:tag name="KSO_WM_DIAGRAM_VIRTUALLY_FRAME" val="{&quot;height&quot;:363.15,&quot;left&quot;:69.35,&quot;top&quot;:115.85,&quot;width&quot;:818.2}"/>
</p:tagLst>
</file>

<file path=ppt/tags/tag6.xml><?xml version="1.0" encoding="utf-8"?>
<p:tagLst xmlns:p="http://schemas.openxmlformats.org/presentationml/2006/main">
  <p:tag name="KSO_WM_DIAGRAM_VIRTUALLY_FRAME" val="{&quot;height&quot;:363.15,&quot;left&quot;:69.35,&quot;top&quot;:115.85,&quot;width&quot;:818.2}"/>
</p:tagLst>
</file>

<file path=ppt/tags/tag7.xml><?xml version="1.0" encoding="utf-8"?>
<p:tagLst xmlns:p="http://schemas.openxmlformats.org/presentationml/2006/main">
  <p:tag name="KSO_WM_DIAGRAM_VIRTUALLY_FRAME" val="{&quot;height&quot;:363.15,&quot;left&quot;:69.35,&quot;top&quot;:115.85,&quot;width&quot;:818.2}"/>
</p:tagLst>
</file>

<file path=ppt/tags/tag8.xml><?xml version="1.0" encoding="utf-8"?>
<p:tagLst xmlns:p="http://schemas.openxmlformats.org/presentationml/2006/main">
  <p:tag name="KSO_WM_DIAGRAM_VIRTUALLY_FRAME" val="{&quot;height&quot;:363.15,&quot;left&quot;:69.35,&quot;top&quot;:115.85,&quot;width&quot;:818.2}"/>
</p:tagLst>
</file>

<file path=ppt/tags/tag9.xml><?xml version="1.0" encoding="utf-8"?>
<p:tagLst xmlns:p="http://schemas.openxmlformats.org/presentationml/2006/main">
  <p:tag name="KSO_WM_DIAGRAM_VIRTUALLY_FRAME" val="{&quot;height&quot;:363.15,&quot;left&quot;:69.35,&quot;top&quot;:115.85,&quot;width&quot;:818.2}"/>
</p:tagLst>
</file>

<file path=ppt/tags/tag10.xml><?xml version="1.0" encoding="utf-8"?>
<p:tagLst xmlns:p="http://schemas.openxmlformats.org/presentationml/2006/main">
  <p:tag name="KSO_WM_DIAGRAM_VIRTUALLY_FRAME" val="{&quot;height&quot;:363.15,&quot;left&quot;:69.35,&quot;top&quot;:115.85,&quot;width&quot;:818.2}"/>
</p:tagLst>
</file>

<file path=ppt/tags/tag11.xml><?xml version="1.0" encoding="utf-8"?>
<p:tagLst xmlns:p="http://schemas.openxmlformats.org/presentationml/2006/main">
  <p:tag name="KSO_WM_DIAGRAM_VIRTUALLY_FRAME" val="{&quot;height&quot;:363.15,&quot;left&quot;:69.35,&quot;top&quot;:115.85,&quot;width&quot;:818.2}"/>
</p:tagLst>
</file>

<file path=ppt/tags/tag12.xml><?xml version="1.0" encoding="utf-8"?>
<p:tagLst xmlns:p="http://schemas.openxmlformats.org/presentationml/2006/main">
  <p:tag name="KSO_WM_DIAGRAM_VIRTUALLY_FRAME" val="{&quot;height&quot;:363.15,&quot;left&quot;:69.35,&quot;top&quot;:115.85,&quot;width&quot;:818.2}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10876</Words>
  <Application>WPS 演示</Application>
  <PresentationFormat>On-screen Show (16:9)</PresentationFormat>
  <Paragraphs>334</Paragraphs>
  <Slides>37</Slides>
  <Notes>38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37</vt:i4>
      </vt:variant>
    </vt:vector>
  </HeadingPairs>
  <TitlesOfParts>
    <vt:vector size="53" baseType="lpstr">
      <vt:lpstr>Arial</vt:lpstr>
      <vt:lpstr>宋体</vt:lpstr>
      <vt:lpstr>Wingdings</vt:lpstr>
      <vt:lpstr>MiSans</vt:lpstr>
      <vt:lpstr>MiSans</vt:lpstr>
      <vt:lpstr>Times New Roman</vt:lpstr>
      <vt:lpstr>Arial</vt:lpstr>
      <vt:lpstr>Arial</vt:lpstr>
      <vt:lpstr>Arial Black</vt:lpstr>
      <vt:lpstr>Arial Black</vt:lpstr>
      <vt:lpstr>Arial Black</vt:lpstr>
      <vt:lpstr>Calibri</vt:lpstr>
      <vt:lpstr>微软雅黑</vt:lpstr>
      <vt:lpstr>Arial Unicode MS</vt:lpstr>
      <vt:lpstr>等线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PptxGenJS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creator>PptxGenJS</dc:creator>
  <dc:subject>PptxGenJS Presentation</dc:subject>
  <cp:lastModifiedBy>ShiYongRen</cp:lastModifiedBy>
  <cp:revision>31</cp:revision>
  <dcterms:created xsi:type="dcterms:W3CDTF">2025-06-10T07:49:00Z</dcterms:created>
  <dcterms:modified xsi:type="dcterms:W3CDTF">2026-01-28T07:13:37Z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9F482DC4BADB4ADCBB7647710F0E7509_13</vt:lpwstr>
  </property>
  <property fmtid="{D5CDD505-2E9C-101B-9397-08002B2CF9AE}" pid="3" name="KSOProductBuildVer">
    <vt:lpwstr>2052-11.8.2.8696</vt:lpwstr>
  </property>
</Properties>
</file>